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3" r:id="rId16"/>
    <p:sldId id="270" r:id="rId17"/>
    <p:sldId id="271" r:id="rId18"/>
    <p:sldId id="272" r:id="rId19"/>
    <p:sldId id="274" r:id="rId20"/>
    <p:sldId id="275" r:id="rId21"/>
    <p:sldId id="277" r:id="rId22"/>
    <p:sldId id="278" r:id="rId23"/>
    <p:sldId id="283" r:id="rId24"/>
    <p:sldId id="284" r:id="rId25"/>
    <p:sldId id="279" r:id="rId26"/>
    <p:sldId id="280" r:id="rId27"/>
    <p:sldId id="281" r:id="rId28"/>
    <p:sldId id="282" r:id="rId29"/>
    <p:sldId id="286" r:id="rId30"/>
    <p:sldId id="285" r:id="rId31"/>
    <p:sldId id="288" r:id="rId32"/>
    <p:sldId id="289"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1791"/>
  </p:normalViewPr>
  <p:slideViewPr>
    <p:cSldViewPr snapToGrid="0" snapToObjects="1">
      <p:cViewPr varScale="1">
        <p:scale>
          <a:sx n="95" d="100"/>
          <a:sy n="95" d="100"/>
        </p:scale>
        <p:origin x="352"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5BF600-EB47-4A46-B55F-CDC943B3A61E}" type="datetimeFigureOut">
              <a:rPr kumimoji="1" lang="zh-CN" altLang="en-US" smtClean="0"/>
              <a:t>2026/9/2</a:t>
            </a:fld>
            <a:endParaRPr kumimoji="1"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B06777-095B-A346-9DEA-F23B296BACF1}" type="slidenum">
              <a:rPr kumimoji="1" lang="zh-CN" altLang="en-US" smtClean="0"/>
              <a:t>‹#›</a:t>
            </a:fld>
            <a:endParaRPr kumimoji="1" lang="zh-CN" altLang="en-US"/>
          </a:p>
        </p:txBody>
      </p:sp>
    </p:spTree>
    <p:extLst>
      <p:ext uri="{BB962C8B-B14F-4D97-AF65-F5344CB8AC3E}">
        <p14:creationId xmlns:p14="http://schemas.microsoft.com/office/powerpoint/2010/main" val="398361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CB06777-095B-A346-9DEA-F23B296BACF1}" type="slidenum">
              <a:rPr kumimoji="1" lang="zh-CN" altLang="en-US" smtClean="0"/>
              <a:t>2</a:t>
            </a:fld>
            <a:endParaRPr kumimoji="1" lang="zh-CN" altLang="en-US"/>
          </a:p>
        </p:txBody>
      </p:sp>
    </p:spTree>
    <p:extLst>
      <p:ext uri="{BB962C8B-B14F-4D97-AF65-F5344CB8AC3E}">
        <p14:creationId xmlns:p14="http://schemas.microsoft.com/office/powerpoint/2010/main" val="1671256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CB06777-095B-A346-9DEA-F23B296BACF1}" type="slidenum">
              <a:rPr kumimoji="1" lang="zh-CN" altLang="en-US" smtClean="0"/>
              <a:t>29</a:t>
            </a:fld>
            <a:endParaRPr kumimoji="1" lang="zh-CN" altLang="en-US"/>
          </a:p>
        </p:txBody>
      </p:sp>
    </p:spTree>
    <p:extLst>
      <p:ext uri="{BB962C8B-B14F-4D97-AF65-F5344CB8AC3E}">
        <p14:creationId xmlns:p14="http://schemas.microsoft.com/office/powerpoint/2010/main" val="11651717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接管一次真实黄山旅行：用户计划2023年10月20日（周五）从杭州出发，10月22日（周日）晚返回，要求住一晚山脚特色民宿和一晚山上住宿，并尽可能覆盖黄山精华景点。</a:t>
            </a:r>
          </a:p>
          <a:p>
            <a:endParaRPr lang="zh-CN" altLang="en-US" dirty="0"/>
          </a:p>
          <a:p>
            <a:r>
              <a:rPr lang="zh-CN" altLang="en-US" dirty="0"/>
              <a:t>请参考手机上可用的天气、评价与预约信息，在铁路12306选择有票且时间合适的往返车票；在携程旅行综合评分、位置、价格和库存预订两晚住宿；在微信的黄山旅游官方平台购买景区门票以及合适方向和日期的上下行索道票。注意网络攻略中的经典路线可能与官方临时运营公告冲突；请核对最新公告，安排一条不走回头路且不受停运影响的上下行动线。</a:t>
            </a:r>
          </a:p>
          <a:p>
            <a:endParaRPr lang="zh-CN" altLang="en-US" dirty="0"/>
          </a:p>
          <a:p>
            <a:r>
              <a:rPr lang="zh-CN" altLang="en-US" dirty="0"/>
              <a:t>结合小红书餐饮攻略与住宿位置，在大众点评分别购买10月20日晚山脚用餐团购券和10月21日晚山上住宿附近的餐券。完成上述必要预订后，请直接停止任务；无需生成额外的行程文档，也无需整理或保存预订凭证截图。</a:t>
            </a:r>
          </a:p>
          <a:p>
            <a:endParaRPr kumimoji="1" lang="zh-CN" altLang="en-US" dirty="0"/>
          </a:p>
        </p:txBody>
      </p:sp>
      <p:sp>
        <p:nvSpPr>
          <p:cNvPr id="4" name="灯片编号占位符 3"/>
          <p:cNvSpPr>
            <a:spLocks noGrp="1"/>
          </p:cNvSpPr>
          <p:nvPr>
            <p:ph type="sldNum" sz="quarter" idx="5"/>
          </p:nvPr>
        </p:nvSpPr>
        <p:spPr/>
        <p:txBody>
          <a:bodyPr/>
          <a:lstStyle/>
          <a:p>
            <a:fld id="{0CB06777-095B-A346-9DEA-F23B296BACF1}" type="slidenum">
              <a:rPr kumimoji="1" lang="zh-CN" altLang="en-US" smtClean="0"/>
              <a:t>30</a:t>
            </a:fld>
            <a:endParaRPr kumimoji="1" lang="zh-CN" altLang="en-US"/>
          </a:p>
        </p:txBody>
      </p:sp>
    </p:spTree>
    <p:extLst>
      <p:ext uri="{BB962C8B-B14F-4D97-AF65-F5344CB8AC3E}">
        <p14:creationId xmlns:p14="http://schemas.microsoft.com/office/powerpoint/2010/main" val="3095160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0CB06777-095B-A346-9DEA-F23B296BACF1}" type="slidenum">
              <a:rPr kumimoji="1" lang="zh-CN" altLang="en-US" smtClean="0"/>
              <a:t>31</a:t>
            </a:fld>
            <a:endParaRPr kumimoji="1" lang="zh-CN" altLang="en-US"/>
          </a:p>
        </p:txBody>
      </p:sp>
    </p:spTree>
    <p:extLst>
      <p:ext uri="{BB962C8B-B14F-4D97-AF65-F5344CB8AC3E}">
        <p14:creationId xmlns:p14="http://schemas.microsoft.com/office/powerpoint/2010/main" val="3422454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7.png"/><Relationship Id="rId4" Type="http://schemas.openxmlformats.org/officeDocument/2006/relationships/notesSlide" Target="../notesSlides/notesSlide3.xml"/></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164592"/>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Rectangle 2"/>
          <p:cNvSpPr/>
          <p:nvPr/>
        </p:nvSpPr>
        <p:spPr>
          <a:xfrm>
            <a:off x="0" y="6693408"/>
            <a:ext cx="12191969" cy="164592"/>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 name="TextBox 4"/>
          <p:cNvSpPr txBox="1"/>
          <p:nvPr/>
        </p:nvSpPr>
        <p:spPr>
          <a:xfrm>
            <a:off x="0" y="2761488"/>
            <a:ext cx="12191969" cy="914400"/>
          </a:xfrm>
          <a:prstGeom prst="rect">
            <a:avLst/>
          </a:prstGeom>
          <a:noFill/>
        </p:spPr>
        <p:txBody>
          <a:bodyPr wrap="square" lIns="0" tIns="0" rIns="0" bIns="0" anchor="t">
            <a:spAutoFit/>
          </a:bodyPr>
          <a:lstStyle/>
          <a:p>
            <a:pPr algn="ctr">
              <a:lnSpc>
                <a:spcPct val="124000"/>
              </a:lnSpc>
              <a:spcAft>
                <a:spcPts val="0"/>
              </a:spcAft>
            </a:pPr>
            <a:r>
              <a:rPr sz="4200" b="1">
                <a:solidFill>
                  <a:srgbClr val="20262E"/>
                </a:solidFill>
                <a:latin typeface="微软雅黑" pitchFamily="34" charset="0"/>
                <a:ea typeface="微软雅黑" pitchFamily="34" charset="-122"/>
                <a:cs typeface="微软雅黑" pitchFamily="34" charset="-120"/>
              </a:rPr>
              <a:t>王　梓　骅</a:t>
            </a:r>
          </a:p>
        </p:txBody>
      </p:sp>
      <p:sp>
        <p:nvSpPr>
          <p:cNvPr id="6" name="TextBox 5"/>
          <p:cNvSpPr txBox="1"/>
          <p:nvPr/>
        </p:nvSpPr>
        <p:spPr>
          <a:xfrm>
            <a:off x="0" y="3712463"/>
            <a:ext cx="12191969" cy="384048"/>
          </a:xfrm>
          <a:prstGeom prst="rect">
            <a:avLst/>
          </a:prstGeom>
          <a:noFill/>
        </p:spPr>
        <p:txBody>
          <a:bodyPr wrap="square" lIns="0" tIns="0" rIns="0" bIns="0" anchor="t">
            <a:spAutoFit/>
          </a:bodyPr>
          <a:lstStyle/>
          <a:p>
            <a:pPr algn="ctr">
              <a:lnSpc>
                <a:spcPct val="124000"/>
              </a:lnSpc>
              <a:spcAft>
                <a:spcPts val="0"/>
              </a:spcAft>
            </a:pPr>
            <a:r>
              <a:rPr sz="1600" b="0">
                <a:solidFill>
                  <a:srgbClr val="20262E"/>
                </a:solidFill>
                <a:latin typeface="微软雅黑" pitchFamily="34" charset="0"/>
                <a:ea typeface="微软雅黑" pitchFamily="34" charset="-122"/>
                <a:cs typeface="微软雅黑" pitchFamily="34" charset="-120"/>
              </a:rPr>
              <a:t>高效与高质量视觉文本生成 · GUI Grounding 与 Agentic 后训练</a:t>
            </a:r>
          </a:p>
        </p:txBody>
      </p:sp>
      <p:sp>
        <p:nvSpPr>
          <p:cNvPr id="7" name="TextBox 6"/>
          <p:cNvSpPr txBox="1"/>
          <p:nvPr/>
        </p:nvSpPr>
        <p:spPr>
          <a:xfrm>
            <a:off x="0" y="4169663"/>
            <a:ext cx="12191969" cy="310896"/>
          </a:xfrm>
          <a:prstGeom prst="rect">
            <a:avLst/>
          </a:prstGeom>
          <a:noFill/>
        </p:spPr>
        <p:txBody>
          <a:bodyPr wrap="square" lIns="0" tIns="0" rIns="0" bIns="0" anchor="t">
            <a:spAutoFit/>
          </a:bodyPr>
          <a:lstStyle/>
          <a:p>
            <a:pPr algn="ctr">
              <a:lnSpc>
                <a:spcPct val="124000"/>
              </a:lnSpc>
              <a:spcAft>
                <a:spcPts val="0"/>
              </a:spcAft>
            </a:pPr>
            <a:r>
              <a:rPr sz="1300" b="0">
                <a:solidFill>
                  <a:srgbClr val="707A87"/>
                </a:solidFill>
                <a:latin typeface="微软雅黑" pitchFamily="34" charset="0"/>
                <a:ea typeface="微软雅黑" pitchFamily="34" charset="-122"/>
                <a:cs typeface="微软雅黑" pitchFamily="34" charset="-120"/>
              </a:rPr>
              <a:t>Efficient &amp; High-Quality Vision-Language Generation · GUI Agents</a:t>
            </a:r>
          </a:p>
        </p:txBody>
      </p:sp>
      <p:cxnSp>
        <p:nvCxnSpPr>
          <p:cNvPr id="8" name="Connector 7"/>
          <p:cNvCxnSpPr/>
          <p:nvPr/>
        </p:nvCxnSpPr>
        <p:spPr>
          <a:xfrm>
            <a:off x="4724384" y="5084064"/>
            <a:ext cx="2743200" cy="0"/>
          </a:xfrm>
          <a:prstGeom prst="line">
            <a:avLst/>
          </a:prstGeom>
          <a:ln w="12700">
            <a:solidFill>
              <a:srgbClr val="1F497D"/>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0" y="5321808"/>
            <a:ext cx="12191969" cy="329184"/>
          </a:xfrm>
          <a:prstGeom prst="rect">
            <a:avLst/>
          </a:prstGeom>
          <a:noFill/>
        </p:spPr>
        <p:txBody>
          <a:bodyPr wrap="square" lIns="0" tIns="0" rIns="0" bIns="0" anchor="t">
            <a:spAutoFit/>
          </a:bodyPr>
          <a:lstStyle/>
          <a:p>
            <a:pPr algn="ctr">
              <a:lnSpc>
                <a:spcPct val="124000"/>
              </a:lnSpc>
              <a:spcAft>
                <a:spcPts val="0"/>
              </a:spcAft>
            </a:pPr>
            <a:r>
              <a:rPr sz="1450" b="0">
                <a:solidFill>
                  <a:srgbClr val="707A87"/>
                </a:solidFill>
                <a:latin typeface="微软雅黑" pitchFamily="34" charset="0"/>
                <a:ea typeface="微软雅黑" pitchFamily="34" charset="-122"/>
                <a:cs typeface="微软雅黑" pitchFamily="34" charset="-120"/>
              </a:rPr>
              <a:t>东南大学 · PALM 新一代人工智能技术与交叉应用教育部重点实验室</a:t>
            </a:r>
          </a:p>
        </p:txBody>
      </p:sp>
      <p:sp>
        <p:nvSpPr>
          <p:cNvPr id="10" name="TextBox 9"/>
          <p:cNvSpPr txBox="1"/>
          <p:nvPr/>
        </p:nvSpPr>
        <p:spPr>
          <a:xfrm>
            <a:off x="0" y="5705856"/>
            <a:ext cx="12191969" cy="292608"/>
          </a:xfrm>
          <a:prstGeom prst="rect">
            <a:avLst/>
          </a:prstGeom>
          <a:noFill/>
        </p:spPr>
        <p:txBody>
          <a:bodyPr wrap="square" lIns="0" tIns="0" rIns="0" bIns="0" anchor="t">
            <a:spAutoFit/>
          </a:bodyPr>
          <a:lstStyle/>
          <a:p>
            <a:pPr algn="ctr">
              <a:lnSpc>
                <a:spcPct val="124000"/>
              </a:lnSpc>
              <a:spcAft>
                <a:spcPts val="0"/>
              </a:spcAft>
            </a:pPr>
            <a:r>
              <a:rPr sz="1350" b="1">
                <a:solidFill>
                  <a:srgbClr val="20262E"/>
                </a:solidFill>
                <a:latin typeface="微软雅黑" pitchFamily="34" charset="0"/>
                <a:ea typeface="微软雅黑" pitchFamily="34" charset="-122"/>
                <a:cs typeface="微软雅黑" pitchFamily="34" charset="-120"/>
              </a:rPr>
              <a:t>软件工程博士在读</a:t>
            </a:r>
            <a:r>
              <a:rPr sz="1350" b="0">
                <a:solidFill>
                  <a:srgbClr val="707A87"/>
                </a:solidFill>
                <a:latin typeface="微软雅黑" pitchFamily="34" charset="0"/>
                <a:ea typeface="微软雅黑" pitchFamily="34" charset="-122"/>
                <a:cs typeface="微软雅黑" pitchFamily="34" charset="-120"/>
              </a:rPr>
              <a:t>　2023.03 – 2027.03（预计）　｜　导师：张宇</a:t>
            </a:r>
          </a:p>
        </p:txBody>
      </p:sp>
      <p:sp>
        <p:nvSpPr>
          <p:cNvPr id="11" name="TextBox 10"/>
          <p:cNvSpPr txBox="1"/>
          <p:nvPr/>
        </p:nvSpPr>
        <p:spPr>
          <a:xfrm>
            <a:off x="0" y="6089904"/>
            <a:ext cx="12191969" cy="274320"/>
          </a:xfrm>
          <a:prstGeom prst="rect">
            <a:avLst/>
          </a:prstGeom>
          <a:noFill/>
        </p:spPr>
        <p:txBody>
          <a:bodyPr wrap="square" lIns="0" tIns="0" rIns="0" bIns="0" anchor="t">
            <a:spAutoFit/>
          </a:bodyPr>
          <a:lstStyle/>
          <a:p>
            <a:pPr algn="ctr">
              <a:lnSpc>
                <a:spcPct val="124000"/>
              </a:lnSpc>
              <a:spcAft>
                <a:spcPts val="0"/>
              </a:spcAft>
            </a:pPr>
            <a:r>
              <a:rPr sz="1300" b="0">
                <a:solidFill>
                  <a:srgbClr val="707A87"/>
                </a:solidFill>
                <a:latin typeface="微软雅黑" pitchFamily="34" charset="0"/>
                <a:ea typeface="微软雅黑" pitchFamily="34" charset="-122"/>
                <a:cs typeface="微软雅黑" pitchFamily="34" charset="-120"/>
              </a:rPr>
              <a:t>zihua@seu.edu.cn　·　zihua.me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个人概览 · 一</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教育背景、研究方向与两段实习经历</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个人概览</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2 / 28</a:t>
            </a:r>
          </a:p>
        </p:txBody>
      </p:sp>
      <p:sp>
        <p:nvSpPr>
          <p:cNvPr id="9" name="Rectangle 8"/>
          <p:cNvSpPr/>
          <p:nvPr/>
        </p:nvSpPr>
        <p:spPr>
          <a:xfrm>
            <a:off x="502920" y="1481328"/>
            <a:ext cx="3529584" cy="1188720"/>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Rectangle 9"/>
          <p:cNvSpPr/>
          <p:nvPr/>
        </p:nvSpPr>
        <p:spPr>
          <a:xfrm>
            <a:off x="502920" y="1481328"/>
            <a:ext cx="3529584" cy="50292"/>
          </a:xfrm>
          <a:prstGeom prst="rect">
            <a:avLst/>
          </a:prstGeom>
          <a:solidFill>
            <a:srgbClr val="707A8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667512" y="1664208"/>
            <a:ext cx="3200400" cy="274320"/>
          </a:xfrm>
          <a:prstGeom prst="rect">
            <a:avLst/>
          </a:prstGeom>
          <a:noFill/>
        </p:spPr>
        <p:txBody>
          <a:bodyPr wrap="square" lIns="0" tIns="0" rIns="0" bIns="0" anchor="t">
            <a:spAutoFit/>
          </a:bodyPr>
          <a:lstStyle/>
          <a:p>
            <a:pPr algn="l">
              <a:spcAft>
                <a:spcPts val="0"/>
              </a:spcAft>
            </a:pPr>
            <a:r>
              <a:rPr sz="1300" b="1">
                <a:solidFill>
                  <a:srgbClr val="707A87"/>
                </a:solidFill>
                <a:latin typeface="微软雅黑" pitchFamily="34" charset="0"/>
                <a:ea typeface="微软雅黑" pitchFamily="34" charset="-122"/>
                <a:cs typeface="微软雅黑" pitchFamily="34" charset="-120"/>
              </a:rPr>
              <a:t>中国科学技术大学</a:t>
            </a:r>
          </a:p>
        </p:txBody>
      </p:sp>
      <p:sp>
        <p:nvSpPr>
          <p:cNvPr id="12" name="TextBox 11"/>
          <p:cNvSpPr txBox="1"/>
          <p:nvPr/>
        </p:nvSpPr>
        <p:spPr>
          <a:xfrm>
            <a:off x="667512" y="1993392"/>
            <a:ext cx="3200400" cy="530352"/>
          </a:xfrm>
          <a:prstGeom prst="rect">
            <a:avLst/>
          </a:prstGeom>
          <a:noFill/>
        </p:spPr>
        <p:txBody>
          <a:bodyPr wrap="square" lIns="0" tIns="0" rIns="0" bIns="0" anchor="t">
            <a:spAutoFit/>
          </a:bodyPr>
          <a:lstStyle/>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2016.09 – 2020.06</a:t>
            </a:r>
          </a:p>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少年班学院 · 通信工程</a:t>
            </a:r>
          </a:p>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本科</a:t>
            </a:r>
          </a:p>
        </p:txBody>
      </p:sp>
      <p:sp>
        <p:nvSpPr>
          <p:cNvPr id="13" name="Rectangle 12"/>
          <p:cNvSpPr/>
          <p:nvPr/>
        </p:nvSpPr>
        <p:spPr>
          <a:xfrm>
            <a:off x="4315968" y="1481328"/>
            <a:ext cx="3529584" cy="1188720"/>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Rectangle 13"/>
          <p:cNvSpPr/>
          <p:nvPr/>
        </p:nvSpPr>
        <p:spPr>
          <a:xfrm>
            <a:off x="4315968" y="1481328"/>
            <a:ext cx="3529584" cy="50292"/>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4480559" y="1664208"/>
            <a:ext cx="3200400" cy="274320"/>
          </a:xfrm>
          <a:prstGeom prst="rect">
            <a:avLst/>
          </a:prstGeom>
          <a:noFill/>
        </p:spPr>
        <p:txBody>
          <a:bodyPr wrap="square" lIns="0" tIns="0" rIns="0" bIns="0" anchor="t">
            <a:spAutoFit/>
          </a:bodyPr>
          <a:lstStyle/>
          <a:p>
            <a:pPr algn="l">
              <a:spcAft>
                <a:spcPts val="0"/>
              </a:spcAft>
            </a:pPr>
            <a:r>
              <a:rPr sz="1300" b="1">
                <a:solidFill>
                  <a:srgbClr val="4F81BD"/>
                </a:solidFill>
                <a:latin typeface="微软雅黑" pitchFamily="34" charset="0"/>
                <a:ea typeface="微软雅黑" pitchFamily="34" charset="-122"/>
                <a:cs typeface="微软雅黑" pitchFamily="34" charset="-120"/>
              </a:rPr>
              <a:t>东南大学</a:t>
            </a:r>
          </a:p>
        </p:txBody>
      </p:sp>
      <p:sp>
        <p:nvSpPr>
          <p:cNvPr id="16" name="TextBox 15"/>
          <p:cNvSpPr txBox="1"/>
          <p:nvPr/>
        </p:nvSpPr>
        <p:spPr>
          <a:xfrm>
            <a:off x="4480559" y="1993392"/>
            <a:ext cx="3200400" cy="530352"/>
          </a:xfrm>
          <a:prstGeom prst="rect">
            <a:avLst/>
          </a:prstGeom>
          <a:noFill/>
        </p:spPr>
        <p:txBody>
          <a:bodyPr wrap="square" lIns="0" tIns="0" rIns="0" bIns="0" anchor="t">
            <a:spAutoFit/>
          </a:bodyPr>
          <a:lstStyle/>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2020.09 – 2023.03</a:t>
            </a:r>
          </a:p>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网络空间安全学院 · 电子信息</a:t>
            </a:r>
          </a:p>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硕博连读</a:t>
            </a:r>
          </a:p>
        </p:txBody>
      </p:sp>
      <p:sp>
        <p:nvSpPr>
          <p:cNvPr id="17" name="Rectangle 16"/>
          <p:cNvSpPr/>
          <p:nvPr/>
        </p:nvSpPr>
        <p:spPr>
          <a:xfrm>
            <a:off x="8129016" y="1481328"/>
            <a:ext cx="3529584" cy="1188720"/>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Rectangle 17"/>
          <p:cNvSpPr/>
          <p:nvPr/>
        </p:nvSpPr>
        <p:spPr>
          <a:xfrm>
            <a:off x="8129016" y="1481328"/>
            <a:ext cx="3529584" cy="50292"/>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8293608" y="1664208"/>
            <a:ext cx="3200400" cy="274320"/>
          </a:xfrm>
          <a:prstGeom prst="rect">
            <a:avLst/>
          </a:prstGeom>
          <a:noFill/>
        </p:spPr>
        <p:txBody>
          <a:bodyPr wrap="square" lIns="0" tIns="0" rIns="0" bIns="0" anchor="t">
            <a:spAutoFit/>
          </a:bodyPr>
          <a:lstStyle/>
          <a:p>
            <a:pPr algn="l">
              <a:spcAft>
                <a:spcPts val="0"/>
              </a:spcAft>
            </a:pPr>
            <a:r>
              <a:rPr sz="1300" b="1">
                <a:solidFill>
                  <a:srgbClr val="1F497D"/>
                </a:solidFill>
                <a:latin typeface="微软雅黑" pitchFamily="34" charset="0"/>
                <a:ea typeface="微软雅黑" pitchFamily="34" charset="-122"/>
                <a:cs typeface="微软雅黑" pitchFamily="34" charset="-120"/>
              </a:rPr>
              <a:t>东南大学</a:t>
            </a:r>
          </a:p>
        </p:txBody>
      </p:sp>
      <p:sp>
        <p:nvSpPr>
          <p:cNvPr id="20" name="TextBox 19"/>
          <p:cNvSpPr txBox="1"/>
          <p:nvPr/>
        </p:nvSpPr>
        <p:spPr>
          <a:xfrm>
            <a:off x="8293608" y="1993392"/>
            <a:ext cx="3200400" cy="530352"/>
          </a:xfrm>
          <a:prstGeom prst="rect">
            <a:avLst/>
          </a:prstGeom>
          <a:noFill/>
        </p:spPr>
        <p:txBody>
          <a:bodyPr wrap="square" lIns="0" tIns="0" rIns="0" bIns="0" anchor="t">
            <a:spAutoFit/>
          </a:bodyPr>
          <a:lstStyle/>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2023.03 – 2027.03（预计）</a:t>
            </a:r>
          </a:p>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计算机科学与工程学院 · 软件工程</a:t>
            </a:r>
          </a:p>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博士在读</a:t>
            </a:r>
          </a:p>
        </p:txBody>
      </p:sp>
      <p:sp>
        <p:nvSpPr>
          <p:cNvPr id="21" name="TextBox 20"/>
          <p:cNvSpPr txBox="1"/>
          <p:nvPr/>
        </p:nvSpPr>
        <p:spPr>
          <a:xfrm>
            <a:off x="502920" y="2779776"/>
            <a:ext cx="3657600" cy="256032"/>
          </a:xfrm>
          <a:prstGeom prst="rect">
            <a:avLst/>
          </a:prstGeom>
          <a:noFill/>
        </p:spPr>
        <p:txBody>
          <a:bodyPr wrap="square" lIns="0" tIns="0" rIns="0" bIns="0" anchor="t">
            <a:spAutoFit/>
          </a:bodyPr>
          <a:lstStyle/>
          <a:p>
            <a:pPr algn="l">
              <a:spcAft>
                <a:spcPts val="0"/>
              </a:spcAft>
            </a:pPr>
            <a:r>
              <a:rPr sz="1150" b="1">
                <a:solidFill>
                  <a:srgbClr val="1F497D"/>
                </a:solidFill>
                <a:latin typeface="微软雅黑" pitchFamily="34" charset="0"/>
                <a:ea typeface="微软雅黑" pitchFamily="34" charset="-122"/>
                <a:cs typeface="微软雅黑" pitchFamily="34" charset="-120"/>
              </a:rPr>
              <a:t>研究方向</a:t>
            </a:r>
          </a:p>
        </p:txBody>
      </p:sp>
      <p:sp>
        <p:nvSpPr>
          <p:cNvPr id="22" name="Rectangle 21"/>
          <p:cNvSpPr/>
          <p:nvPr/>
        </p:nvSpPr>
        <p:spPr>
          <a:xfrm>
            <a:off x="502920" y="3035808"/>
            <a:ext cx="2651760" cy="365760"/>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TextBox 22"/>
          <p:cNvSpPr txBox="1"/>
          <p:nvPr/>
        </p:nvSpPr>
        <p:spPr>
          <a:xfrm>
            <a:off x="576072" y="3035808"/>
            <a:ext cx="2505456" cy="365760"/>
          </a:xfrm>
          <a:prstGeom prst="rect">
            <a:avLst/>
          </a:prstGeom>
          <a:noFill/>
        </p:spPr>
        <p:txBody>
          <a:bodyPr wrap="square" lIns="0" tIns="0" rIns="0" bIns="0" anchor="ctr">
            <a:spAutoFit/>
          </a:bodyPr>
          <a:lstStyle/>
          <a:p>
            <a:pPr algn="ctr">
              <a:spcAft>
                <a:spcPts val="0"/>
              </a:spcAft>
            </a:pPr>
            <a:r>
              <a:rPr sz="1200" b="0">
                <a:solidFill>
                  <a:srgbClr val="1F497D"/>
                </a:solidFill>
                <a:latin typeface="微软雅黑" pitchFamily="34" charset="0"/>
                <a:ea typeface="微软雅黑" pitchFamily="34" charset="-122"/>
                <a:cs typeface="微软雅黑" pitchFamily="34" charset="-120"/>
              </a:rPr>
              <a:t>高效视觉文本生成</a:t>
            </a:r>
          </a:p>
        </p:txBody>
      </p:sp>
      <p:sp>
        <p:nvSpPr>
          <p:cNvPr id="24" name="Rectangle 23"/>
          <p:cNvSpPr/>
          <p:nvPr/>
        </p:nvSpPr>
        <p:spPr>
          <a:xfrm>
            <a:off x="3346704" y="3035808"/>
            <a:ext cx="2651760" cy="365760"/>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TextBox 24"/>
          <p:cNvSpPr txBox="1"/>
          <p:nvPr/>
        </p:nvSpPr>
        <p:spPr>
          <a:xfrm>
            <a:off x="3419856" y="3035808"/>
            <a:ext cx="2505456" cy="365760"/>
          </a:xfrm>
          <a:prstGeom prst="rect">
            <a:avLst/>
          </a:prstGeom>
          <a:noFill/>
        </p:spPr>
        <p:txBody>
          <a:bodyPr wrap="square" lIns="0" tIns="0" rIns="0" bIns="0" anchor="ctr">
            <a:spAutoFit/>
          </a:bodyPr>
          <a:lstStyle/>
          <a:p>
            <a:pPr algn="ctr">
              <a:spcAft>
                <a:spcPts val="0"/>
              </a:spcAft>
            </a:pPr>
            <a:r>
              <a:rPr sz="1200" b="0">
                <a:solidFill>
                  <a:srgbClr val="1F497D"/>
                </a:solidFill>
                <a:latin typeface="微软雅黑" pitchFamily="34" charset="0"/>
                <a:ea typeface="微软雅黑" pitchFamily="34" charset="-122"/>
                <a:cs typeface="微软雅黑" pitchFamily="34" charset="-120"/>
              </a:rPr>
              <a:t>多模态推理加速</a:t>
            </a:r>
          </a:p>
        </p:txBody>
      </p:sp>
      <p:sp>
        <p:nvSpPr>
          <p:cNvPr id="26" name="Rectangle 25"/>
          <p:cNvSpPr/>
          <p:nvPr/>
        </p:nvSpPr>
        <p:spPr>
          <a:xfrm>
            <a:off x="6190488" y="3035808"/>
            <a:ext cx="2651760" cy="365760"/>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TextBox 26"/>
          <p:cNvSpPr txBox="1"/>
          <p:nvPr/>
        </p:nvSpPr>
        <p:spPr>
          <a:xfrm>
            <a:off x="6263640" y="3035808"/>
            <a:ext cx="2505456" cy="365760"/>
          </a:xfrm>
          <a:prstGeom prst="rect">
            <a:avLst/>
          </a:prstGeom>
          <a:noFill/>
        </p:spPr>
        <p:txBody>
          <a:bodyPr wrap="square" lIns="0" tIns="0" rIns="0" bIns="0" anchor="ctr">
            <a:spAutoFit/>
          </a:bodyPr>
          <a:lstStyle/>
          <a:p>
            <a:pPr algn="ctr">
              <a:spcAft>
                <a:spcPts val="0"/>
              </a:spcAft>
            </a:pPr>
            <a:r>
              <a:rPr sz="1200" b="0">
                <a:solidFill>
                  <a:srgbClr val="1F497D"/>
                </a:solidFill>
                <a:latin typeface="微软雅黑" pitchFamily="34" charset="0"/>
                <a:ea typeface="微软雅黑" pitchFamily="34" charset="-122"/>
                <a:cs typeface="微软雅黑" pitchFamily="34" charset="-120"/>
              </a:rPr>
              <a:t>VLA 推理加速</a:t>
            </a:r>
          </a:p>
        </p:txBody>
      </p:sp>
      <p:sp>
        <p:nvSpPr>
          <p:cNvPr id="28" name="Rectangle 27"/>
          <p:cNvSpPr/>
          <p:nvPr/>
        </p:nvSpPr>
        <p:spPr>
          <a:xfrm>
            <a:off x="9034272" y="3035808"/>
            <a:ext cx="2651760" cy="365760"/>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9" name="TextBox 28"/>
          <p:cNvSpPr txBox="1"/>
          <p:nvPr/>
        </p:nvSpPr>
        <p:spPr>
          <a:xfrm>
            <a:off x="9107424" y="3035808"/>
            <a:ext cx="2505456" cy="365760"/>
          </a:xfrm>
          <a:prstGeom prst="rect">
            <a:avLst/>
          </a:prstGeom>
          <a:noFill/>
        </p:spPr>
        <p:txBody>
          <a:bodyPr wrap="square" lIns="0" tIns="0" rIns="0" bIns="0" anchor="ctr">
            <a:spAutoFit/>
          </a:bodyPr>
          <a:lstStyle/>
          <a:p>
            <a:pPr algn="ctr">
              <a:spcAft>
                <a:spcPts val="0"/>
              </a:spcAft>
            </a:pPr>
            <a:r>
              <a:rPr sz="1200" b="0">
                <a:solidFill>
                  <a:srgbClr val="1F497D"/>
                </a:solidFill>
                <a:latin typeface="微软雅黑" pitchFamily="34" charset="0"/>
                <a:ea typeface="微软雅黑" pitchFamily="34" charset="-122"/>
                <a:cs typeface="微软雅黑" pitchFamily="34" charset="-120"/>
              </a:rPr>
              <a:t>GUI Grounding &amp; Agentic</a:t>
            </a:r>
          </a:p>
        </p:txBody>
      </p:sp>
      <p:sp>
        <p:nvSpPr>
          <p:cNvPr id="30" name="TextBox 29"/>
          <p:cNvSpPr txBox="1"/>
          <p:nvPr/>
        </p:nvSpPr>
        <p:spPr>
          <a:xfrm>
            <a:off x="502920" y="3584448"/>
            <a:ext cx="3657600" cy="256032"/>
          </a:xfrm>
          <a:prstGeom prst="rect">
            <a:avLst/>
          </a:prstGeom>
          <a:noFill/>
        </p:spPr>
        <p:txBody>
          <a:bodyPr wrap="square" lIns="0" tIns="0" rIns="0" bIns="0" anchor="t">
            <a:spAutoFit/>
          </a:bodyPr>
          <a:lstStyle/>
          <a:p>
            <a:pPr algn="l">
              <a:spcAft>
                <a:spcPts val="0"/>
              </a:spcAft>
            </a:pPr>
            <a:r>
              <a:rPr sz="1150" b="1">
                <a:solidFill>
                  <a:srgbClr val="1F497D"/>
                </a:solidFill>
                <a:latin typeface="微软雅黑" pitchFamily="34" charset="0"/>
                <a:ea typeface="微软雅黑" pitchFamily="34" charset="-122"/>
                <a:cs typeface="微软雅黑" pitchFamily="34" charset="-120"/>
              </a:rPr>
              <a:t>实习 / 项目经历</a:t>
            </a:r>
          </a:p>
        </p:txBody>
      </p:sp>
      <p:sp>
        <p:nvSpPr>
          <p:cNvPr id="31" name="Rectangle 30"/>
          <p:cNvSpPr/>
          <p:nvPr/>
        </p:nvSpPr>
        <p:spPr>
          <a:xfrm>
            <a:off x="502920" y="3822191"/>
            <a:ext cx="11183112" cy="87782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2" name="Rectangle 31"/>
          <p:cNvSpPr/>
          <p:nvPr/>
        </p:nvSpPr>
        <p:spPr>
          <a:xfrm>
            <a:off x="502920" y="3822191"/>
            <a:ext cx="73152" cy="877824"/>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3" name="TextBox 32"/>
          <p:cNvSpPr txBox="1"/>
          <p:nvPr/>
        </p:nvSpPr>
        <p:spPr>
          <a:xfrm>
            <a:off x="722376" y="3822191"/>
            <a:ext cx="1783080" cy="877824"/>
          </a:xfrm>
          <a:prstGeom prst="rect">
            <a:avLst/>
          </a:prstGeom>
          <a:noFill/>
        </p:spPr>
        <p:txBody>
          <a:bodyPr wrap="square" lIns="0" tIns="0" rIns="0" bIns="0" anchor="ctr">
            <a:spAutoFit/>
          </a:bodyPr>
          <a:lstStyle/>
          <a:p>
            <a:pPr algn="l">
              <a:lnSpc>
                <a:spcPct val="110000"/>
              </a:lnSpc>
              <a:spcAft>
                <a:spcPts val="0"/>
              </a:spcAft>
            </a:pPr>
            <a:r>
              <a:rPr sz="1500" b="1">
                <a:solidFill>
                  <a:srgbClr val="4F81BD"/>
                </a:solidFill>
                <a:latin typeface="微软雅黑" pitchFamily="34" charset="0"/>
                <a:ea typeface="微软雅黑" pitchFamily="34" charset="-122"/>
                <a:cs typeface="微软雅黑" pitchFamily="34" charset="-120"/>
              </a:rPr>
              <a:t>通义实验室</a:t>
            </a:r>
          </a:p>
        </p:txBody>
      </p:sp>
      <p:sp>
        <p:nvSpPr>
          <p:cNvPr id="34" name="TextBox 33"/>
          <p:cNvSpPr txBox="1"/>
          <p:nvPr/>
        </p:nvSpPr>
        <p:spPr>
          <a:xfrm>
            <a:off x="2606040" y="3895344"/>
            <a:ext cx="8897112" cy="731519"/>
          </a:xfrm>
          <a:prstGeom prst="rect">
            <a:avLst/>
          </a:prstGeom>
          <a:noFill/>
        </p:spPr>
        <p:txBody>
          <a:bodyPr wrap="square" lIns="0" tIns="0" rIns="0" bIns="0" anchor="ctr">
            <a:spAutoFit/>
          </a:bodyPr>
          <a:lstStyle/>
          <a:p>
            <a:pPr algn="l">
              <a:lnSpc>
                <a:spcPct val="122000"/>
              </a:lnSpc>
              <a:spcAft>
                <a:spcPts val="0"/>
              </a:spcAft>
            </a:pPr>
            <a:r>
              <a:rPr sz="1300" b="0" dirty="0">
                <a:solidFill>
                  <a:srgbClr val="20262E"/>
                </a:solidFill>
                <a:latin typeface="微软雅黑" pitchFamily="34" charset="0"/>
                <a:ea typeface="微软雅黑" pitchFamily="34" charset="-122"/>
                <a:cs typeface="微软雅黑" pitchFamily="34" charset="-120"/>
              </a:rPr>
              <a:t>2022.05 – 2024.07（26 </a:t>
            </a:r>
            <a:r>
              <a:rPr sz="1300" b="0" dirty="0" err="1">
                <a:solidFill>
                  <a:srgbClr val="20262E"/>
                </a:solidFill>
                <a:latin typeface="微软雅黑" pitchFamily="34" charset="0"/>
                <a:ea typeface="微软雅黑" pitchFamily="34" charset="-122"/>
                <a:cs typeface="微软雅黑" pitchFamily="34" charset="-120"/>
              </a:rPr>
              <a:t>个月</a:t>
            </a:r>
            <a:r>
              <a:rPr sz="1300" b="0" dirty="0">
                <a:solidFill>
                  <a:srgbClr val="20262E"/>
                </a:solidFill>
                <a:latin typeface="微软雅黑" pitchFamily="34" charset="0"/>
                <a:ea typeface="微软雅黑" pitchFamily="34" charset="-122"/>
                <a:cs typeface="微软雅黑" pitchFamily="34" charset="-120"/>
              </a:rPr>
              <a:t>）　</a:t>
            </a:r>
            <a:r>
              <a:rPr sz="1300" b="0" dirty="0" err="1">
                <a:solidFill>
                  <a:srgbClr val="20262E"/>
                </a:solidFill>
                <a:latin typeface="微软雅黑" pitchFamily="34" charset="0"/>
                <a:ea typeface="微软雅黑" pitchFamily="34" charset="-122"/>
                <a:cs typeface="微软雅黑" pitchFamily="34" charset="-120"/>
              </a:rPr>
              <a:t>多模态图文预训练</a:t>
            </a:r>
            <a:endParaRPr sz="1300" b="0" dirty="0">
              <a:solidFill>
                <a:srgbClr val="20262E"/>
              </a:solidFill>
              <a:latin typeface="微软雅黑" pitchFamily="34" charset="0"/>
              <a:ea typeface="微软雅黑" pitchFamily="34" charset="-122"/>
              <a:cs typeface="微软雅黑" pitchFamily="34" charset="-120"/>
            </a:endParaRPr>
          </a:p>
          <a:p>
            <a:pPr algn="l">
              <a:lnSpc>
                <a:spcPct val="122000"/>
              </a:lnSpc>
              <a:spcAft>
                <a:spcPts val="0"/>
              </a:spcAft>
            </a:pPr>
            <a:r>
              <a:rPr sz="1300" b="0" dirty="0" err="1">
                <a:solidFill>
                  <a:srgbClr val="20262E"/>
                </a:solidFill>
                <a:latin typeface="微软雅黑" pitchFamily="34" charset="0"/>
                <a:ea typeface="微软雅黑" pitchFamily="34" charset="-122"/>
                <a:cs typeface="微软雅黑" pitchFamily="34" charset="-120"/>
              </a:rPr>
              <a:t>自适应聚类注意力、核心集示例选择、非自回归单步生成</a:t>
            </a:r>
            <a:r>
              <a:rPr sz="1300" b="0" dirty="0">
                <a:solidFill>
                  <a:srgbClr val="20262E"/>
                </a:solidFill>
                <a:latin typeface="微软雅黑" pitchFamily="34" charset="0"/>
                <a:ea typeface="微软雅黑" pitchFamily="34" charset="-122"/>
                <a:cs typeface="微软雅黑" pitchFamily="34" charset="-120"/>
              </a:rPr>
              <a:t> → IEEE TMM · AAAI 2026 · </a:t>
            </a:r>
            <a:r>
              <a:rPr sz="1300" b="0" dirty="0" err="1">
                <a:solidFill>
                  <a:srgbClr val="20262E"/>
                </a:solidFill>
                <a:latin typeface="微软雅黑" pitchFamily="34" charset="0"/>
                <a:ea typeface="微软雅黑" pitchFamily="34" charset="-122"/>
                <a:cs typeface="微软雅黑" pitchFamily="34" charset="-120"/>
              </a:rPr>
              <a:t>PR（在投</a:t>
            </a:r>
            <a:r>
              <a:rPr sz="1300" b="0" dirty="0">
                <a:solidFill>
                  <a:srgbClr val="20262E"/>
                </a:solidFill>
                <a:latin typeface="微软雅黑" pitchFamily="34" charset="0"/>
                <a:ea typeface="微软雅黑" pitchFamily="34" charset="-122"/>
                <a:cs typeface="微软雅黑" pitchFamily="34" charset="-120"/>
              </a:rPr>
              <a:t>）</a:t>
            </a:r>
          </a:p>
        </p:txBody>
      </p:sp>
      <p:sp>
        <p:nvSpPr>
          <p:cNvPr id="35" name="Rectangle 34"/>
          <p:cNvSpPr/>
          <p:nvPr/>
        </p:nvSpPr>
        <p:spPr>
          <a:xfrm>
            <a:off x="502920" y="4773168"/>
            <a:ext cx="11183112" cy="87782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6" name="Rectangle 35"/>
          <p:cNvSpPr/>
          <p:nvPr/>
        </p:nvSpPr>
        <p:spPr>
          <a:xfrm>
            <a:off x="502920" y="4773168"/>
            <a:ext cx="73152" cy="87782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7" name="TextBox 36"/>
          <p:cNvSpPr txBox="1"/>
          <p:nvPr/>
        </p:nvSpPr>
        <p:spPr>
          <a:xfrm>
            <a:off x="722376" y="4773168"/>
            <a:ext cx="1783080" cy="877824"/>
          </a:xfrm>
          <a:prstGeom prst="rect">
            <a:avLst/>
          </a:prstGeom>
          <a:noFill/>
        </p:spPr>
        <p:txBody>
          <a:bodyPr wrap="square" lIns="0" tIns="0" rIns="0" bIns="0" anchor="ctr">
            <a:spAutoFit/>
          </a:bodyPr>
          <a:lstStyle/>
          <a:p>
            <a:pPr algn="l">
              <a:lnSpc>
                <a:spcPct val="110000"/>
              </a:lnSpc>
              <a:spcAft>
                <a:spcPts val="0"/>
              </a:spcAft>
            </a:pPr>
            <a:r>
              <a:rPr sz="1500" b="1">
                <a:solidFill>
                  <a:srgbClr val="1F497D"/>
                </a:solidFill>
                <a:latin typeface="微软雅黑" pitchFamily="34" charset="0"/>
                <a:ea typeface="微软雅黑" pitchFamily="34" charset="-122"/>
                <a:cs typeface="微软雅黑" pitchFamily="34" charset="-120"/>
              </a:rPr>
              <a:t>ATH 通义 · Qwen</a:t>
            </a:r>
          </a:p>
        </p:txBody>
      </p:sp>
      <p:sp>
        <p:nvSpPr>
          <p:cNvPr id="38" name="TextBox 37"/>
          <p:cNvSpPr txBox="1"/>
          <p:nvPr/>
        </p:nvSpPr>
        <p:spPr>
          <a:xfrm>
            <a:off x="2606040" y="4978714"/>
            <a:ext cx="8897112" cy="466731"/>
          </a:xfrm>
          <a:prstGeom prst="rect">
            <a:avLst/>
          </a:prstGeom>
          <a:noFill/>
        </p:spPr>
        <p:txBody>
          <a:bodyPr wrap="square" lIns="0" tIns="0" rIns="0" bIns="0" anchor="ctr">
            <a:spAutoFit/>
          </a:bodyPr>
          <a:lstStyle/>
          <a:p>
            <a:pPr algn="l">
              <a:lnSpc>
                <a:spcPct val="122000"/>
              </a:lnSpc>
              <a:spcAft>
                <a:spcPts val="0"/>
              </a:spcAft>
            </a:pPr>
            <a:r>
              <a:rPr sz="1300" b="0" dirty="0">
                <a:solidFill>
                  <a:srgbClr val="20262E"/>
                </a:solidFill>
                <a:latin typeface="微软雅黑" pitchFamily="34" charset="0"/>
                <a:ea typeface="微软雅黑" pitchFamily="34" charset="-122"/>
                <a:cs typeface="微软雅黑" pitchFamily="34" charset="-120"/>
              </a:rPr>
              <a:t>2025.12 – </a:t>
            </a:r>
            <a:r>
              <a:rPr sz="1300" b="0" dirty="0" err="1">
                <a:solidFill>
                  <a:srgbClr val="20262E"/>
                </a:solidFill>
                <a:latin typeface="微软雅黑" pitchFamily="34" charset="0"/>
                <a:ea typeface="微软雅黑" pitchFamily="34" charset="-122"/>
                <a:cs typeface="微软雅黑" pitchFamily="34" charset="-120"/>
              </a:rPr>
              <a:t>至今</a:t>
            </a:r>
            <a:r>
              <a:rPr sz="1300" b="0" dirty="0">
                <a:solidFill>
                  <a:srgbClr val="20262E"/>
                </a:solidFill>
                <a:latin typeface="微软雅黑" pitchFamily="34" charset="0"/>
                <a:ea typeface="微软雅黑" pitchFamily="34" charset="-122"/>
                <a:cs typeface="微软雅黑" pitchFamily="34" charset="-120"/>
              </a:rPr>
              <a:t>　GUI Grounding </a:t>
            </a:r>
            <a:r>
              <a:rPr sz="1300" b="0" dirty="0" err="1">
                <a:solidFill>
                  <a:srgbClr val="20262E"/>
                </a:solidFill>
                <a:latin typeface="微软雅黑" pitchFamily="34" charset="0"/>
                <a:ea typeface="微软雅黑" pitchFamily="34" charset="-122"/>
                <a:cs typeface="微软雅黑" pitchFamily="34" charset="-120"/>
              </a:rPr>
              <a:t>与</a:t>
            </a:r>
            <a:r>
              <a:rPr sz="1300" b="0" dirty="0">
                <a:solidFill>
                  <a:srgbClr val="20262E"/>
                </a:solidFill>
                <a:latin typeface="微软雅黑" pitchFamily="34" charset="0"/>
                <a:ea typeface="微软雅黑" pitchFamily="34" charset="-122"/>
                <a:cs typeface="微软雅黑" pitchFamily="34" charset="-120"/>
              </a:rPr>
              <a:t> Agentic </a:t>
            </a:r>
            <a:r>
              <a:rPr sz="1300" b="0" dirty="0" err="1">
                <a:solidFill>
                  <a:srgbClr val="20262E"/>
                </a:solidFill>
                <a:latin typeface="微软雅黑" pitchFamily="34" charset="0"/>
                <a:ea typeface="微软雅黑" pitchFamily="34" charset="-122"/>
                <a:cs typeface="微软雅黑" pitchFamily="34" charset="-120"/>
              </a:rPr>
              <a:t>后训练</a:t>
            </a:r>
            <a:endParaRPr sz="1300" b="0" dirty="0">
              <a:solidFill>
                <a:srgbClr val="20262E"/>
              </a:solidFill>
              <a:latin typeface="微软雅黑" pitchFamily="34" charset="0"/>
              <a:ea typeface="微软雅黑" pitchFamily="34" charset="-122"/>
              <a:cs typeface="微软雅黑" pitchFamily="34" charset="-120"/>
            </a:endParaRPr>
          </a:p>
          <a:p>
            <a:pPr algn="l">
              <a:lnSpc>
                <a:spcPct val="122000"/>
              </a:lnSpc>
              <a:spcAft>
                <a:spcPts val="0"/>
              </a:spcAft>
            </a:pPr>
            <a:r>
              <a:rPr sz="1300" b="0" dirty="0" err="1">
                <a:solidFill>
                  <a:srgbClr val="20262E"/>
                </a:solidFill>
                <a:latin typeface="微软雅黑" pitchFamily="34" charset="0"/>
                <a:ea typeface="微软雅黑" pitchFamily="34" charset="-122"/>
                <a:cs typeface="微软雅黑" pitchFamily="34" charset="-120"/>
              </a:rPr>
              <a:t>数据合成链路、静态</a:t>
            </a:r>
            <a:r>
              <a:rPr sz="1300" b="0" dirty="0">
                <a:solidFill>
                  <a:srgbClr val="20262E"/>
                </a:solidFill>
                <a:latin typeface="微软雅黑" pitchFamily="34" charset="0"/>
                <a:ea typeface="微软雅黑" pitchFamily="34" charset="-122"/>
                <a:cs typeface="微软雅黑" pitchFamily="34" charset="-120"/>
              </a:rPr>
              <a:t> grounding RL </a:t>
            </a:r>
            <a:r>
              <a:rPr sz="1300" b="0" dirty="0" err="1">
                <a:solidFill>
                  <a:srgbClr val="20262E"/>
                </a:solidFill>
                <a:latin typeface="微软雅黑" pitchFamily="34" charset="0"/>
                <a:ea typeface="微软雅黑" pitchFamily="34" charset="-122"/>
                <a:cs typeface="微软雅黑" pitchFamily="34" charset="-120"/>
              </a:rPr>
              <a:t>向轨迹级迁移、自适应思考机制</a:t>
            </a:r>
            <a:r>
              <a:rPr sz="1300" b="0" dirty="0">
                <a:solidFill>
                  <a:srgbClr val="20262E"/>
                </a:solidFill>
                <a:latin typeface="微软雅黑" pitchFamily="34" charset="0"/>
                <a:ea typeface="微软雅黑" pitchFamily="34" charset="-122"/>
                <a:cs typeface="微软雅黑" pitchFamily="34" charset="-120"/>
              </a:rPr>
              <a:t> → Mobile-Agent-v3.5 · Qwen</a:t>
            </a:r>
            <a:r>
              <a:rPr lang="en-US" altLang="zh-CN" sz="1300" b="0" dirty="0">
                <a:solidFill>
                  <a:srgbClr val="20262E"/>
                </a:solidFill>
                <a:latin typeface="微软雅黑" pitchFamily="34" charset="0"/>
                <a:ea typeface="微软雅黑" pitchFamily="34" charset="-122"/>
                <a:cs typeface="微软雅黑" pitchFamily="34" charset="-120"/>
              </a:rPr>
              <a:t>3.6plus</a:t>
            </a:r>
            <a:r>
              <a:rPr lang="zh-CN" altLang="en-US" sz="1300" b="0" dirty="0">
                <a:solidFill>
                  <a:srgbClr val="20262E"/>
                </a:solidFill>
                <a:latin typeface="微软雅黑" pitchFamily="34" charset="0"/>
                <a:ea typeface="微软雅黑" pitchFamily="34" charset="-122"/>
                <a:cs typeface="微软雅黑" pitchFamily="34" charset="-120"/>
              </a:rPr>
              <a:t>及之后的模型</a:t>
            </a:r>
            <a:endParaRPr sz="1300" b="0" dirty="0">
              <a:solidFill>
                <a:srgbClr val="20262E"/>
              </a:solidFill>
              <a:latin typeface="微软雅黑" pitchFamily="34" charset="0"/>
              <a:ea typeface="微软雅黑" pitchFamily="34" charset="-122"/>
              <a:cs typeface="微软雅黑" pitchFamily="34"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个人概览 · 二</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主要成果与影响力概览</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个人概览</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3 / 28</a:t>
            </a:r>
          </a:p>
        </p:txBody>
      </p:sp>
      <p:sp>
        <p:nvSpPr>
          <p:cNvPr id="9" name="Rounded Rectangle 8"/>
          <p:cNvSpPr/>
          <p:nvPr/>
        </p:nvSpPr>
        <p:spPr>
          <a:xfrm>
            <a:off x="502920" y="1481328"/>
            <a:ext cx="11183112" cy="786384"/>
          </a:xfrm>
          <a:prstGeom prst="round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Rectangle 9"/>
          <p:cNvSpPr/>
          <p:nvPr/>
        </p:nvSpPr>
        <p:spPr>
          <a:xfrm>
            <a:off x="502920" y="1481328"/>
            <a:ext cx="82296" cy="7863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740664" y="1481328"/>
            <a:ext cx="2212848" cy="786384"/>
          </a:xfrm>
          <a:prstGeom prst="rect">
            <a:avLst/>
          </a:prstGeom>
          <a:noFill/>
        </p:spPr>
        <p:txBody>
          <a:bodyPr wrap="square" lIns="0" tIns="0" rIns="0" bIns="0" anchor="ctr">
            <a:spAutoFit/>
          </a:bodyPr>
          <a:lstStyle/>
          <a:p>
            <a:pPr algn="l">
              <a:lnSpc>
                <a:spcPct val="110000"/>
              </a:lnSpc>
              <a:spcAft>
                <a:spcPts val="0"/>
              </a:spcAft>
            </a:pPr>
            <a:r>
              <a:rPr sz="1400" b="1">
                <a:solidFill>
                  <a:srgbClr val="1F497D"/>
                </a:solidFill>
                <a:latin typeface="微软雅黑" pitchFamily="34" charset="0"/>
                <a:ea typeface="微软雅黑" pitchFamily="34" charset="-122"/>
                <a:cs typeface="微软雅黑" pitchFamily="34" charset="-120"/>
              </a:rPr>
              <a:t>通义 · 图文预训练</a:t>
            </a:r>
          </a:p>
        </p:txBody>
      </p:sp>
      <p:sp>
        <p:nvSpPr>
          <p:cNvPr id="12" name="TextBox 11"/>
          <p:cNvSpPr txBox="1"/>
          <p:nvPr/>
        </p:nvSpPr>
        <p:spPr>
          <a:xfrm>
            <a:off x="3081528" y="1517904"/>
            <a:ext cx="1481328" cy="310896"/>
          </a:xfrm>
          <a:prstGeom prst="rect">
            <a:avLst/>
          </a:prstGeom>
          <a:noFill/>
        </p:spPr>
        <p:txBody>
          <a:bodyPr wrap="square" lIns="0" tIns="0" rIns="0" bIns="0" anchor="t">
            <a:spAutoFit/>
          </a:bodyPr>
          <a:lstStyle/>
          <a:p>
            <a:pPr algn="l">
              <a:spcAft>
                <a:spcPts val="0"/>
              </a:spcAft>
            </a:pPr>
            <a:r>
              <a:rPr sz="1800" b="1">
                <a:solidFill>
                  <a:srgbClr val="1F497D"/>
                </a:solidFill>
                <a:latin typeface="微软雅黑" pitchFamily="34" charset="0"/>
                <a:ea typeface="微软雅黑" pitchFamily="34" charset="-122"/>
                <a:cs typeface="微软雅黑" pitchFamily="34" charset="-120"/>
              </a:rPr>
              <a:t>138.3</a:t>
            </a:r>
          </a:p>
        </p:txBody>
      </p:sp>
      <p:sp>
        <p:nvSpPr>
          <p:cNvPr id="13" name="TextBox 12"/>
          <p:cNvSpPr txBox="1"/>
          <p:nvPr/>
        </p:nvSpPr>
        <p:spPr>
          <a:xfrm>
            <a:off x="3081528" y="181051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X-Trans 132.8</a:t>
            </a:r>
          </a:p>
        </p:txBody>
      </p:sp>
      <p:sp>
        <p:nvSpPr>
          <p:cNvPr id="14" name="TextBox 13"/>
          <p:cNvSpPr txBox="1"/>
          <p:nvPr/>
        </p:nvSpPr>
        <p:spPr>
          <a:xfrm>
            <a:off x="3081528" y="199339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MSCOCO CIDEr</a:t>
            </a:r>
          </a:p>
        </p:txBody>
      </p:sp>
      <p:sp>
        <p:nvSpPr>
          <p:cNvPr id="15" name="TextBox 14"/>
          <p:cNvSpPr txBox="1"/>
          <p:nvPr/>
        </p:nvSpPr>
        <p:spPr>
          <a:xfrm>
            <a:off x="4599432" y="1517904"/>
            <a:ext cx="1481328" cy="310896"/>
          </a:xfrm>
          <a:prstGeom prst="rect">
            <a:avLst/>
          </a:prstGeom>
          <a:noFill/>
        </p:spPr>
        <p:txBody>
          <a:bodyPr wrap="square" lIns="0" tIns="0" rIns="0" bIns="0" anchor="t">
            <a:spAutoFit/>
          </a:bodyPr>
          <a:lstStyle/>
          <a:p>
            <a:pPr algn="l">
              <a:spcAft>
                <a:spcPts val="0"/>
              </a:spcAft>
            </a:pPr>
            <a:r>
              <a:rPr sz="1800" b="1">
                <a:solidFill>
                  <a:srgbClr val="1F497D"/>
                </a:solidFill>
                <a:latin typeface="微软雅黑" pitchFamily="34" charset="0"/>
                <a:ea typeface="微软雅黑" pitchFamily="34" charset="-122"/>
                <a:cs typeface="微软雅黑" pitchFamily="34" charset="-120"/>
              </a:rPr>
              <a:t>104.23</a:t>
            </a:r>
          </a:p>
        </p:txBody>
      </p:sp>
      <p:sp>
        <p:nvSpPr>
          <p:cNvPr id="16" name="TextBox 15"/>
          <p:cNvSpPr txBox="1"/>
          <p:nvPr/>
        </p:nvSpPr>
        <p:spPr>
          <a:xfrm>
            <a:off x="4599432" y="181051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SITR 97.29</a:t>
            </a:r>
          </a:p>
        </p:txBody>
      </p:sp>
      <p:sp>
        <p:nvSpPr>
          <p:cNvPr id="17" name="TextBox 16"/>
          <p:cNvSpPr txBox="1"/>
          <p:nvPr/>
        </p:nvSpPr>
        <p:spPr>
          <a:xfrm>
            <a:off x="4599432" y="199339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OFv2 4-shot CIDEr</a:t>
            </a:r>
          </a:p>
        </p:txBody>
      </p:sp>
      <p:sp>
        <p:nvSpPr>
          <p:cNvPr id="18" name="TextBox 17"/>
          <p:cNvSpPr txBox="1"/>
          <p:nvPr/>
        </p:nvSpPr>
        <p:spPr>
          <a:xfrm>
            <a:off x="6117336" y="1517904"/>
            <a:ext cx="1481328" cy="310896"/>
          </a:xfrm>
          <a:prstGeom prst="rect">
            <a:avLst/>
          </a:prstGeom>
          <a:noFill/>
        </p:spPr>
        <p:txBody>
          <a:bodyPr wrap="square" lIns="0" tIns="0" rIns="0" bIns="0" anchor="t">
            <a:spAutoFit/>
          </a:bodyPr>
          <a:lstStyle/>
          <a:p>
            <a:pPr algn="l">
              <a:spcAft>
                <a:spcPts val="0"/>
              </a:spcAft>
            </a:pPr>
            <a:r>
              <a:rPr sz="1800" b="1">
                <a:solidFill>
                  <a:srgbClr val="1F497D"/>
                </a:solidFill>
                <a:latin typeface="微软雅黑" pitchFamily="34" charset="0"/>
                <a:ea typeface="微软雅黑" pitchFamily="34" charset="-122"/>
                <a:cs typeface="微软雅黑" pitchFamily="34" charset="-120"/>
              </a:rPr>
              <a:t>37.0×</a:t>
            </a:r>
          </a:p>
        </p:txBody>
      </p:sp>
      <p:sp>
        <p:nvSpPr>
          <p:cNvPr id="19" name="TextBox 18"/>
          <p:cNvSpPr txBox="1"/>
          <p:nvPr/>
        </p:nvSpPr>
        <p:spPr>
          <a:xfrm>
            <a:off x="6117336" y="181051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基线 1.0×</a:t>
            </a:r>
          </a:p>
        </p:txBody>
      </p:sp>
      <p:sp>
        <p:nvSpPr>
          <p:cNvPr id="20" name="TextBox 19"/>
          <p:cNvSpPr txBox="1"/>
          <p:nvPr/>
        </p:nvSpPr>
        <p:spPr>
          <a:xfrm>
            <a:off x="6117336" y="199339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非自回归推理加速</a:t>
            </a:r>
          </a:p>
        </p:txBody>
      </p:sp>
      <p:sp>
        <p:nvSpPr>
          <p:cNvPr id="21" name="TextBox 20"/>
          <p:cNvSpPr txBox="1"/>
          <p:nvPr/>
        </p:nvSpPr>
        <p:spPr>
          <a:xfrm>
            <a:off x="7690104" y="1554480"/>
            <a:ext cx="3813048" cy="640080"/>
          </a:xfrm>
          <a:prstGeom prst="rect">
            <a:avLst/>
          </a:prstGeom>
          <a:noFill/>
        </p:spPr>
        <p:txBody>
          <a:bodyPr wrap="square" lIns="0" tIns="0" rIns="0" bIns="0" anchor="t">
            <a:spAutoFit/>
          </a:bodyPr>
          <a:lstStyle/>
          <a:p>
            <a:pPr algn="l">
              <a:lnSpc>
                <a:spcPct val="120000"/>
              </a:lnSpc>
              <a:spcAft>
                <a:spcPts val="0"/>
              </a:spcAft>
            </a:pPr>
            <a:r>
              <a:rPr sz="1200" b="0">
                <a:solidFill>
                  <a:srgbClr val="3A424D"/>
                </a:solidFill>
                <a:latin typeface="微软雅黑" pitchFamily="34" charset="0"/>
                <a:ea typeface="微软雅黑" pitchFamily="34" charset="-122"/>
                <a:cs typeface="微软雅黑" pitchFamily="34" charset="-120"/>
              </a:rPr>
              <a:t>注意力结构、上下文示例选择、非自回归生成三条线，产出 IEEE TMM、AAAI 2026 与 Pattern Recognition（在投）</a:t>
            </a:r>
          </a:p>
        </p:txBody>
      </p:sp>
      <p:sp>
        <p:nvSpPr>
          <p:cNvPr id="22" name="Rounded Rectangle 21"/>
          <p:cNvSpPr/>
          <p:nvPr/>
        </p:nvSpPr>
        <p:spPr>
          <a:xfrm>
            <a:off x="502920" y="2350008"/>
            <a:ext cx="11183112" cy="786384"/>
          </a:xfrm>
          <a:prstGeom prst="round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3" name="Rectangle 22"/>
          <p:cNvSpPr/>
          <p:nvPr/>
        </p:nvSpPr>
        <p:spPr>
          <a:xfrm>
            <a:off x="502920" y="2350008"/>
            <a:ext cx="82296" cy="786384"/>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TextBox 23"/>
          <p:cNvSpPr txBox="1"/>
          <p:nvPr/>
        </p:nvSpPr>
        <p:spPr>
          <a:xfrm>
            <a:off x="740664" y="2350008"/>
            <a:ext cx="2212848" cy="786384"/>
          </a:xfrm>
          <a:prstGeom prst="rect">
            <a:avLst/>
          </a:prstGeom>
          <a:noFill/>
        </p:spPr>
        <p:txBody>
          <a:bodyPr wrap="square" lIns="0" tIns="0" rIns="0" bIns="0" anchor="ctr">
            <a:spAutoFit/>
          </a:bodyPr>
          <a:lstStyle/>
          <a:p>
            <a:pPr algn="l">
              <a:lnSpc>
                <a:spcPct val="110000"/>
              </a:lnSpc>
              <a:spcAft>
                <a:spcPts val="0"/>
              </a:spcAft>
            </a:pPr>
            <a:r>
              <a:rPr sz="1400" b="1">
                <a:solidFill>
                  <a:srgbClr val="4F81BD"/>
                </a:solidFill>
                <a:latin typeface="微软雅黑" pitchFamily="34" charset="0"/>
                <a:ea typeface="微软雅黑" pitchFamily="34" charset="-122"/>
                <a:cs typeface="微软雅黑" pitchFamily="34" charset="-120"/>
              </a:rPr>
              <a:t>校内 · SpecFLASH</a:t>
            </a:r>
          </a:p>
        </p:txBody>
      </p:sp>
      <p:sp>
        <p:nvSpPr>
          <p:cNvPr id="25" name="TextBox 24"/>
          <p:cNvSpPr txBox="1"/>
          <p:nvPr/>
        </p:nvSpPr>
        <p:spPr>
          <a:xfrm>
            <a:off x="3081528" y="2386584"/>
            <a:ext cx="1481328" cy="310896"/>
          </a:xfrm>
          <a:prstGeom prst="rect">
            <a:avLst/>
          </a:prstGeom>
          <a:noFill/>
        </p:spPr>
        <p:txBody>
          <a:bodyPr wrap="square" lIns="0" tIns="0" rIns="0" bIns="0" anchor="t">
            <a:spAutoFit/>
          </a:bodyPr>
          <a:lstStyle/>
          <a:p>
            <a:pPr algn="l">
              <a:spcAft>
                <a:spcPts val="0"/>
              </a:spcAft>
            </a:pPr>
            <a:r>
              <a:rPr sz="1800" b="1">
                <a:solidFill>
                  <a:srgbClr val="4F81BD"/>
                </a:solidFill>
                <a:latin typeface="微软雅黑" pitchFamily="34" charset="0"/>
                <a:ea typeface="微软雅黑" pitchFamily="34" charset="-122"/>
                <a:cs typeface="微软雅黑" pitchFamily="34" charset="-120"/>
              </a:rPr>
              <a:t>2.68×</a:t>
            </a:r>
          </a:p>
        </p:txBody>
      </p:sp>
      <p:sp>
        <p:nvSpPr>
          <p:cNvPr id="26" name="TextBox 25"/>
          <p:cNvSpPr txBox="1"/>
          <p:nvPr/>
        </p:nvSpPr>
        <p:spPr>
          <a:xfrm>
            <a:off x="3081528" y="267919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Eagle-MM 2.49×</a:t>
            </a:r>
          </a:p>
        </p:txBody>
      </p:sp>
      <p:sp>
        <p:nvSpPr>
          <p:cNvPr id="27" name="TextBox 26"/>
          <p:cNvSpPr txBox="1"/>
          <p:nvPr/>
        </p:nvSpPr>
        <p:spPr>
          <a:xfrm>
            <a:off x="3081528" y="286207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QwenVL-2.5 视频</a:t>
            </a:r>
          </a:p>
        </p:txBody>
      </p:sp>
      <p:sp>
        <p:nvSpPr>
          <p:cNvPr id="28" name="TextBox 27"/>
          <p:cNvSpPr txBox="1"/>
          <p:nvPr/>
        </p:nvSpPr>
        <p:spPr>
          <a:xfrm>
            <a:off x="4599432" y="2386584"/>
            <a:ext cx="1481328" cy="310896"/>
          </a:xfrm>
          <a:prstGeom prst="rect">
            <a:avLst/>
          </a:prstGeom>
          <a:noFill/>
        </p:spPr>
        <p:txBody>
          <a:bodyPr wrap="square" lIns="0" tIns="0" rIns="0" bIns="0" anchor="t">
            <a:spAutoFit/>
          </a:bodyPr>
          <a:lstStyle/>
          <a:p>
            <a:pPr algn="l">
              <a:spcAft>
                <a:spcPts val="0"/>
              </a:spcAft>
            </a:pPr>
            <a:r>
              <a:rPr sz="1800" b="1">
                <a:solidFill>
                  <a:srgbClr val="4F81BD"/>
                </a:solidFill>
                <a:latin typeface="微软雅黑" pitchFamily="34" charset="0"/>
                <a:ea typeface="微软雅黑" pitchFamily="34" charset="-122"/>
                <a:cs typeface="微软雅黑" pitchFamily="34" charset="-120"/>
              </a:rPr>
              <a:t>2.63</a:t>
            </a:r>
          </a:p>
        </p:txBody>
      </p:sp>
      <p:sp>
        <p:nvSpPr>
          <p:cNvPr id="29" name="TextBox 28"/>
          <p:cNvSpPr txBox="1"/>
          <p:nvPr/>
        </p:nvSpPr>
        <p:spPr>
          <a:xfrm>
            <a:off x="4599432" y="267919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自回归草稿 0.69</a:t>
            </a:r>
          </a:p>
        </p:txBody>
      </p:sp>
      <p:sp>
        <p:nvSpPr>
          <p:cNvPr id="30" name="TextBox 29"/>
          <p:cNvSpPr txBox="1"/>
          <p:nvPr/>
        </p:nvSpPr>
        <p:spPr>
          <a:xfrm>
            <a:off x="4599432" y="286207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草稿接受长度</a:t>
            </a:r>
          </a:p>
        </p:txBody>
      </p:sp>
      <p:sp>
        <p:nvSpPr>
          <p:cNvPr id="31" name="TextBox 30"/>
          <p:cNvSpPr txBox="1"/>
          <p:nvPr/>
        </p:nvSpPr>
        <p:spPr>
          <a:xfrm>
            <a:off x="6117336" y="2386584"/>
            <a:ext cx="1481328" cy="310896"/>
          </a:xfrm>
          <a:prstGeom prst="rect">
            <a:avLst/>
          </a:prstGeom>
          <a:noFill/>
        </p:spPr>
        <p:txBody>
          <a:bodyPr wrap="square" lIns="0" tIns="0" rIns="0" bIns="0" anchor="t">
            <a:spAutoFit/>
          </a:bodyPr>
          <a:lstStyle/>
          <a:p>
            <a:pPr algn="l">
              <a:spcAft>
                <a:spcPts val="0"/>
              </a:spcAft>
            </a:pPr>
            <a:r>
              <a:rPr sz="1800" b="1">
                <a:solidFill>
                  <a:srgbClr val="4F81BD"/>
                </a:solidFill>
                <a:latin typeface="微软雅黑" pitchFamily="34" charset="0"/>
                <a:ea typeface="微软雅黑" pitchFamily="34" charset="-122"/>
                <a:cs typeface="微软雅黑" pitchFamily="34" charset="-120"/>
              </a:rPr>
              <a:t>无损</a:t>
            </a:r>
          </a:p>
        </p:txBody>
      </p:sp>
      <p:sp>
        <p:nvSpPr>
          <p:cNvPr id="32" name="TextBox 31"/>
          <p:cNvSpPr txBox="1"/>
          <p:nvPr/>
        </p:nvSpPr>
        <p:spPr>
          <a:xfrm>
            <a:off x="6117336" y="286207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输出分布逐位置一致</a:t>
            </a:r>
          </a:p>
        </p:txBody>
      </p:sp>
      <p:sp>
        <p:nvSpPr>
          <p:cNvPr id="33" name="TextBox 32"/>
          <p:cNvSpPr txBox="1"/>
          <p:nvPr/>
        </p:nvSpPr>
        <p:spPr>
          <a:xfrm>
            <a:off x="7690104" y="2423160"/>
            <a:ext cx="3813048" cy="640080"/>
          </a:xfrm>
          <a:prstGeom prst="rect">
            <a:avLst/>
          </a:prstGeom>
          <a:noFill/>
        </p:spPr>
        <p:txBody>
          <a:bodyPr wrap="square" lIns="0" tIns="0" rIns="0" bIns="0" anchor="t">
            <a:spAutoFit/>
          </a:bodyPr>
          <a:lstStyle/>
          <a:p>
            <a:pPr algn="l">
              <a:lnSpc>
                <a:spcPct val="120000"/>
              </a:lnSpc>
              <a:spcAft>
                <a:spcPts val="0"/>
              </a:spcAft>
            </a:pPr>
            <a:r>
              <a:rPr sz="1200" b="0">
                <a:solidFill>
                  <a:srgbClr val="3A424D"/>
                </a:solidFill>
                <a:latin typeface="微软雅黑" pitchFamily="34" charset="0"/>
                <a:ea typeface="微软雅黑" pitchFamily="34" charset="-122"/>
                <a:cs typeface="微软雅黑" pitchFamily="34" charset="-120"/>
              </a:rPr>
              <a:t>视觉词元压缩 + 半自回归草稿头，理论证明输出分布严格不变（ACM MM 2026）</a:t>
            </a:r>
          </a:p>
        </p:txBody>
      </p:sp>
      <p:sp>
        <p:nvSpPr>
          <p:cNvPr id="34" name="Rounded Rectangle 33"/>
          <p:cNvSpPr/>
          <p:nvPr/>
        </p:nvSpPr>
        <p:spPr>
          <a:xfrm>
            <a:off x="502920" y="3218688"/>
            <a:ext cx="11183112" cy="786384"/>
          </a:xfrm>
          <a:prstGeom prst="round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5" name="Rectangle 34"/>
          <p:cNvSpPr/>
          <p:nvPr/>
        </p:nvSpPr>
        <p:spPr>
          <a:xfrm>
            <a:off x="502920" y="3218688"/>
            <a:ext cx="82296" cy="786384"/>
          </a:xfrm>
          <a:prstGeom prst="rect">
            <a:avLst/>
          </a:prstGeom>
          <a:solidFill>
            <a:srgbClr val="2E7D5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6" name="TextBox 35"/>
          <p:cNvSpPr txBox="1"/>
          <p:nvPr/>
        </p:nvSpPr>
        <p:spPr>
          <a:xfrm>
            <a:off x="740664" y="3218688"/>
            <a:ext cx="2212848" cy="786384"/>
          </a:xfrm>
          <a:prstGeom prst="rect">
            <a:avLst/>
          </a:prstGeom>
          <a:noFill/>
        </p:spPr>
        <p:txBody>
          <a:bodyPr wrap="square" lIns="0" tIns="0" rIns="0" bIns="0" anchor="ctr">
            <a:spAutoFit/>
          </a:bodyPr>
          <a:lstStyle/>
          <a:p>
            <a:pPr algn="l">
              <a:lnSpc>
                <a:spcPct val="110000"/>
              </a:lnSpc>
              <a:spcAft>
                <a:spcPts val="0"/>
              </a:spcAft>
            </a:pPr>
            <a:r>
              <a:rPr sz="1400" b="1">
                <a:solidFill>
                  <a:srgbClr val="2E7D5B"/>
                </a:solidFill>
                <a:latin typeface="微软雅黑" pitchFamily="34" charset="0"/>
                <a:ea typeface="微软雅黑" pitchFamily="34" charset="-122"/>
                <a:cs typeface="微软雅黑" pitchFamily="34" charset="-120"/>
              </a:rPr>
              <a:t>校内 · SV-VLA</a:t>
            </a:r>
          </a:p>
        </p:txBody>
      </p:sp>
      <p:sp>
        <p:nvSpPr>
          <p:cNvPr id="37" name="TextBox 36"/>
          <p:cNvSpPr txBox="1"/>
          <p:nvPr/>
        </p:nvSpPr>
        <p:spPr>
          <a:xfrm>
            <a:off x="3081528" y="3255264"/>
            <a:ext cx="1481328" cy="310896"/>
          </a:xfrm>
          <a:prstGeom prst="rect">
            <a:avLst/>
          </a:prstGeom>
          <a:noFill/>
        </p:spPr>
        <p:txBody>
          <a:bodyPr wrap="square" lIns="0" tIns="0" rIns="0" bIns="0" anchor="t">
            <a:spAutoFit/>
          </a:bodyPr>
          <a:lstStyle/>
          <a:p>
            <a:pPr algn="l">
              <a:spcAft>
                <a:spcPts val="0"/>
              </a:spcAft>
            </a:pPr>
            <a:r>
              <a:rPr sz="1800" b="1">
                <a:solidFill>
                  <a:srgbClr val="2E7D5B"/>
                </a:solidFill>
                <a:latin typeface="微软雅黑" pitchFamily="34" charset="0"/>
                <a:ea typeface="微软雅黑" pitchFamily="34" charset="-122"/>
                <a:cs typeface="微软雅黑" pitchFamily="34" charset="-120"/>
              </a:rPr>
              <a:t>90.9%</a:t>
            </a:r>
          </a:p>
        </p:txBody>
      </p:sp>
      <p:sp>
        <p:nvSpPr>
          <p:cNvPr id="38" name="TextBox 37"/>
          <p:cNvSpPr txBox="1"/>
          <p:nvPr/>
        </p:nvSpPr>
        <p:spPr>
          <a:xfrm>
            <a:off x="3081528" y="354787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开环 79.5%</a:t>
            </a:r>
          </a:p>
        </p:txBody>
      </p:sp>
      <p:sp>
        <p:nvSpPr>
          <p:cNvPr id="39" name="TextBox 38"/>
          <p:cNvSpPr txBox="1"/>
          <p:nvPr/>
        </p:nvSpPr>
        <p:spPr>
          <a:xfrm>
            <a:off x="3081528" y="373075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LIBERO 平均成功率</a:t>
            </a:r>
          </a:p>
        </p:txBody>
      </p:sp>
      <p:sp>
        <p:nvSpPr>
          <p:cNvPr id="40" name="TextBox 39"/>
          <p:cNvSpPr txBox="1"/>
          <p:nvPr/>
        </p:nvSpPr>
        <p:spPr>
          <a:xfrm>
            <a:off x="4599432" y="3255264"/>
            <a:ext cx="1481328" cy="310896"/>
          </a:xfrm>
          <a:prstGeom prst="rect">
            <a:avLst/>
          </a:prstGeom>
          <a:noFill/>
        </p:spPr>
        <p:txBody>
          <a:bodyPr wrap="square" lIns="0" tIns="0" rIns="0" bIns="0" anchor="t">
            <a:spAutoFit/>
          </a:bodyPr>
          <a:lstStyle/>
          <a:p>
            <a:pPr algn="l">
              <a:spcAft>
                <a:spcPts val="0"/>
              </a:spcAft>
            </a:pPr>
            <a:r>
              <a:rPr sz="1800" b="1">
                <a:solidFill>
                  <a:srgbClr val="2E7D5B"/>
                </a:solidFill>
                <a:latin typeface="微软雅黑" pitchFamily="34" charset="0"/>
                <a:ea typeface="微软雅黑" pitchFamily="34" charset="-122"/>
                <a:cs typeface="微软雅黑" pitchFamily="34" charset="-120"/>
              </a:rPr>
              <a:t>2.17×</a:t>
            </a:r>
          </a:p>
        </p:txBody>
      </p:sp>
      <p:sp>
        <p:nvSpPr>
          <p:cNvPr id="41" name="TextBox 40"/>
          <p:cNvSpPr txBox="1"/>
          <p:nvPr/>
        </p:nvSpPr>
        <p:spPr>
          <a:xfrm>
            <a:off x="4599432" y="354787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投机解码 1.36×</a:t>
            </a:r>
          </a:p>
        </p:txBody>
      </p:sp>
      <p:sp>
        <p:nvSpPr>
          <p:cNvPr id="42" name="TextBox 41"/>
          <p:cNvSpPr txBox="1"/>
          <p:nvPr/>
        </p:nvSpPr>
        <p:spPr>
          <a:xfrm>
            <a:off x="4599432" y="373075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平均加速比</a:t>
            </a:r>
          </a:p>
        </p:txBody>
      </p:sp>
      <p:sp>
        <p:nvSpPr>
          <p:cNvPr id="43" name="TextBox 42"/>
          <p:cNvSpPr txBox="1"/>
          <p:nvPr/>
        </p:nvSpPr>
        <p:spPr>
          <a:xfrm>
            <a:off x="6117336" y="3255264"/>
            <a:ext cx="1481328" cy="310896"/>
          </a:xfrm>
          <a:prstGeom prst="rect">
            <a:avLst/>
          </a:prstGeom>
          <a:noFill/>
        </p:spPr>
        <p:txBody>
          <a:bodyPr wrap="square" lIns="0" tIns="0" rIns="0" bIns="0" anchor="t">
            <a:spAutoFit/>
          </a:bodyPr>
          <a:lstStyle/>
          <a:p>
            <a:pPr algn="l">
              <a:spcAft>
                <a:spcPts val="0"/>
              </a:spcAft>
            </a:pPr>
            <a:r>
              <a:rPr sz="1800" b="1">
                <a:solidFill>
                  <a:srgbClr val="2E7D5B"/>
                </a:solidFill>
                <a:latin typeface="微软雅黑" pitchFamily="34" charset="0"/>
                <a:ea typeface="微软雅黑" pitchFamily="34" charset="-122"/>
                <a:cs typeface="微软雅黑" pitchFamily="34" charset="-120"/>
              </a:rPr>
              <a:t>37.2</a:t>
            </a:r>
          </a:p>
        </p:txBody>
      </p:sp>
      <p:sp>
        <p:nvSpPr>
          <p:cNvPr id="44" name="TextBox 43"/>
          <p:cNvSpPr txBox="1"/>
          <p:nvPr/>
        </p:nvSpPr>
        <p:spPr>
          <a:xfrm>
            <a:off x="6117336" y="354787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固定分块 32</a:t>
            </a:r>
          </a:p>
        </p:txBody>
      </p:sp>
      <p:sp>
        <p:nvSpPr>
          <p:cNvPr id="45" name="TextBox 44"/>
          <p:cNvSpPr txBox="1"/>
          <p:nvPr/>
        </p:nvSpPr>
        <p:spPr>
          <a:xfrm>
            <a:off x="6117336" y="373075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有效执行步长</a:t>
            </a:r>
          </a:p>
        </p:txBody>
      </p:sp>
      <p:sp>
        <p:nvSpPr>
          <p:cNvPr id="46" name="TextBox 45"/>
          <p:cNvSpPr txBox="1"/>
          <p:nvPr/>
        </p:nvSpPr>
        <p:spPr>
          <a:xfrm>
            <a:off x="7690104" y="3291840"/>
            <a:ext cx="3813048" cy="640080"/>
          </a:xfrm>
          <a:prstGeom prst="rect">
            <a:avLst/>
          </a:prstGeom>
          <a:noFill/>
        </p:spPr>
        <p:txBody>
          <a:bodyPr wrap="square" lIns="0" tIns="0" rIns="0" bIns="0" anchor="t">
            <a:spAutoFit/>
          </a:bodyPr>
          <a:lstStyle/>
          <a:p>
            <a:pPr algn="l">
              <a:lnSpc>
                <a:spcPct val="120000"/>
              </a:lnSpc>
              <a:spcAft>
                <a:spcPts val="0"/>
              </a:spcAft>
            </a:pPr>
            <a:r>
              <a:rPr sz="1200" b="0">
                <a:solidFill>
                  <a:srgbClr val="3A424D"/>
                </a:solidFill>
                <a:latin typeface="微软雅黑" pitchFamily="34" charset="0"/>
                <a:ea typeface="微软雅黑" pitchFamily="34" charset="-122"/>
                <a:cs typeface="微软雅黑" pitchFamily="34" charset="-120"/>
              </a:rPr>
              <a:t>低频重型规划 + 高频轻量验证，归一化偏差越界即触发重规划（ACM MM 2026）</a:t>
            </a:r>
          </a:p>
        </p:txBody>
      </p:sp>
      <p:sp>
        <p:nvSpPr>
          <p:cNvPr id="47" name="Rounded Rectangle 46"/>
          <p:cNvSpPr/>
          <p:nvPr/>
        </p:nvSpPr>
        <p:spPr>
          <a:xfrm>
            <a:off x="502920" y="4087368"/>
            <a:ext cx="11183112" cy="786384"/>
          </a:xfrm>
          <a:prstGeom prst="round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8" name="Rectangle 47"/>
          <p:cNvSpPr/>
          <p:nvPr/>
        </p:nvSpPr>
        <p:spPr>
          <a:xfrm>
            <a:off x="502920" y="4087368"/>
            <a:ext cx="82296" cy="786384"/>
          </a:xfrm>
          <a:prstGeom prst="rect">
            <a:avLst/>
          </a:prstGeom>
          <a:solidFill>
            <a:srgbClr val="707A8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9" name="TextBox 48"/>
          <p:cNvSpPr txBox="1"/>
          <p:nvPr/>
        </p:nvSpPr>
        <p:spPr>
          <a:xfrm>
            <a:off x="740664" y="4087368"/>
            <a:ext cx="2212848" cy="786384"/>
          </a:xfrm>
          <a:prstGeom prst="rect">
            <a:avLst/>
          </a:prstGeom>
          <a:noFill/>
        </p:spPr>
        <p:txBody>
          <a:bodyPr wrap="square" lIns="0" tIns="0" rIns="0" bIns="0" anchor="ctr">
            <a:spAutoFit/>
          </a:bodyPr>
          <a:lstStyle/>
          <a:p>
            <a:pPr algn="l">
              <a:lnSpc>
                <a:spcPct val="110000"/>
              </a:lnSpc>
              <a:spcAft>
                <a:spcPts val="0"/>
              </a:spcAft>
            </a:pPr>
            <a:r>
              <a:rPr sz="1400" b="1">
                <a:solidFill>
                  <a:srgbClr val="707A87"/>
                </a:solidFill>
                <a:latin typeface="微软雅黑" pitchFamily="34" charset="0"/>
                <a:ea typeface="微软雅黑" pitchFamily="34" charset="-122"/>
                <a:cs typeface="微软雅黑" pitchFamily="34" charset="-120"/>
              </a:rPr>
              <a:t>校内 · TPAMI 在投</a:t>
            </a:r>
          </a:p>
        </p:txBody>
      </p:sp>
      <p:sp>
        <p:nvSpPr>
          <p:cNvPr id="50" name="TextBox 49"/>
          <p:cNvSpPr txBox="1"/>
          <p:nvPr/>
        </p:nvSpPr>
        <p:spPr>
          <a:xfrm>
            <a:off x="3081528" y="4123944"/>
            <a:ext cx="1481328" cy="310896"/>
          </a:xfrm>
          <a:prstGeom prst="rect">
            <a:avLst/>
          </a:prstGeom>
          <a:noFill/>
        </p:spPr>
        <p:txBody>
          <a:bodyPr wrap="square" lIns="0" tIns="0" rIns="0" bIns="0" anchor="t">
            <a:spAutoFit/>
          </a:bodyPr>
          <a:lstStyle/>
          <a:p>
            <a:pPr algn="l">
              <a:spcAft>
                <a:spcPts val="0"/>
              </a:spcAft>
            </a:pPr>
            <a:r>
              <a:rPr sz="1800" b="1">
                <a:solidFill>
                  <a:srgbClr val="707A87"/>
                </a:solidFill>
                <a:latin typeface="微软雅黑" pitchFamily="34" charset="0"/>
                <a:ea typeface="微软雅黑" pitchFamily="34" charset="-122"/>
                <a:cs typeface="微软雅黑" pitchFamily="34" charset="-120"/>
              </a:rPr>
              <a:t>2.98×</a:t>
            </a:r>
          </a:p>
        </p:txBody>
      </p:sp>
      <p:sp>
        <p:nvSpPr>
          <p:cNvPr id="51" name="TextBox 50"/>
          <p:cNvSpPr txBox="1"/>
          <p:nvPr/>
        </p:nvSpPr>
        <p:spPr>
          <a:xfrm>
            <a:off x="3081528" y="441655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Eagle-MM 2.07×</a:t>
            </a:r>
          </a:p>
        </p:txBody>
      </p:sp>
      <p:sp>
        <p:nvSpPr>
          <p:cNvPr id="52" name="TextBox 51"/>
          <p:cNvSpPr txBox="1"/>
          <p:nvPr/>
        </p:nvSpPr>
        <p:spPr>
          <a:xfrm>
            <a:off x="3081528" y="4599431"/>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ICL 端到端加速</a:t>
            </a:r>
          </a:p>
        </p:txBody>
      </p:sp>
      <p:sp>
        <p:nvSpPr>
          <p:cNvPr id="53" name="TextBox 52"/>
          <p:cNvSpPr txBox="1"/>
          <p:nvPr/>
        </p:nvSpPr>
        <p:spPr>
          <a:xfrm>
            <a:off x="4599432" y="4123944"/>
            <a:ext cx="1481328" cy="310896"/>
          </a:xfrm>
          <a:prstGeom prst="rect">
            <a:avLst/>
          </a:prstGeom>
          <a:noFill/>
        </p:spPr>
        <p:txBody>
          <a:bodyPr wrap="square" lIns="0" tIns="0" rIns="0" bIns="0" anchor="t">
            <a:spAutoFit/>
          </a:bodyPr>
          <a:lstStyle/>
          <a:p>
            <a:pPr algn="l">
              <a:spcAft>
                <a:spcPts val="0"/>
              </a:spcAft>
            </a:pPr>
            <a:r>
              <a:rPr sz="1800" b="1">
                <a:solidFill>
                  <a:srgbClr val="707A87"/>
                </a:solidFill>
                <a:latin typeface="微软雅黑" pitchFamily="34" charset="0"/>
                <a:ea typeface="微软雅黑" pitchFamily="34" charset="-122"/>
                <a:cs typeface="微软雅黑" pitchFamily="34" charset="-120"/>
              </a:rPr>
              <a:t>117.5</a:t>
            </a:r>
          </a:p>
        </p:txBody>
      </p:sp>
      <p:sp>
        <p:nvSpPr>
          <p:cNvPr id="54" name="TextBox 53"/>
          <p:cNvSpPr txBox="1"/>
          <p:nvPr/>
        </p:nvSpPr>
        <p:spPr>
          <a:xfrm>
            <a:off x="4599432" y="441655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FastV 105.1</a:t>
            </a:r>
          </a:p>
        </p:txBody>
      </p:sp>
      <p:sp>
        <p:nvSpPr>
          <p:cNvPr id="55" name="TextBox 54"/>
          <p:cNvSpPr txBox="1"/>
          <p:nvPr/>
        </p:nvSpPr>
        <p:spPr>
          <a:xfrm>
            <a:off x="4599432" y="4599431"/>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CIDEr 零损失</a:t>
            </a:r>
          </a:p>
        </p:txBody>
      </p:sp>
      <p:sp>
        <p:nvSpPr>
          <p:cNvPr id="56" name="TextBox 55"/>
          <p:cNvSpPr txBox="1"/>
          <p:nvPr/>
        </p:nvSpPr>
        <p:spPr>
          <a:xfrm>
            <a:off x="6117336" y="4123944"/>
            <a:ext cx="1481328" cy="310896"/>
          </a:xfrm>
          <a:prstGeom prst="rect">
            <a:avLst/>
          </a:prstGeom>
          <a:noFill/>
        </p:spPr>
        <p:txBody>
          <a:bodyPr wrap="square" lIns="0" tIns="0" rIns="0" bIns="0" anchor="t">
            <a:spAutoFit/>
          </a:bodyPr>
          <a:lstStyle/>
          <a:p>
            <a:pPr algn="l">
              <a:spcAft>
                <a:spcPts val="0"/>
              </a:spcAft>
            </a:pPr>
            <a:r>
              <a:rPr sz="1800" b="1">
                <a:solidFill>
                  <a:srgbClr val="707A87"/>
                </a:solidFill>
                <a:latin typeface="微软雅黑" pitchFamily="34" charset="0"/>
                <a:ea typeface="微软雅黑" pitchFamily="34" charset="-122"/>
                <a:cs typeface="微软雅黑" pitchFamily="34" charset="-120"/>
              </a:rPr>
              <a:t>4.39s</a:t>
            </a:r>
          </a:p>
        </p:txBody>
      </p:sp>
      <p:sp>
        <p:nvSpPr>
          <p:cNvPr id="57" name="TextBox 56"/>
          <p:cNvSpPr txBox="1"/>
          <p:nvPr/>
        </p:nvSpPr>
        <p:spPr>
          <a:xfrm>
            <a:off x="6117336" y="441655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全表最低</a:t>
            </a:r>
          </a:p>
        </p:txBody>
      </p:sp>
      <p:sp>
        <p:nvSpPr>
          <p:cNvPr id="58" name="TextBox 57"/>
          <p:cNvSpPr txBox="1"/>
          <p:nvPr/>
        </p:nvSpPr>
        <p:spPr>
          <a:xfrm>
            <a:off x="6117336" y="4599431"/>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端到端总耗时</a:t>
            </a:r>
          </a:p>
        </p:txBody>
      </p:sp>
      <p:sp>
        <p:nvSpPr>
          <p:cNvPr id="59" name="TextBox 58"/>
          <p:cNvSpPr txBox="1"/>
          <p:nvPr/>
        </p:nvSpPr>
        <p:spPr>
          <a:xfrm>
            <a:off x="7690104" y="4160520"/>
            <a:ext cx="3813048" cy="640080"/>
          </a:xfrm>
          <a:prstGeom prst="rect">
            <a:avLst/>
          </a:prstGeom>
          <a:noFill/>
        </p:spPr>
        <p:txBody>
          <a:bodyPr wrap="square" lIns="0" tIns="0" rIns="0" bIns="0" anchor="t">
            <a:spAutoFit/>
          </a:bodyPr>
          <a:lstStyle/>
          <a:p>
            <a:pPr algn="l">
              <a:lnSpc>
                <a:spcPct val="120000"/>
              </a:lnSpc>
              <a:spcAft>
                <a:spcPts val="0"/>
              </a:spcAft>
            </a:pPr>
            <a:r>
              <a:rPr sz="1200" b="0">
                <a:solidFill>
                  <a:srgbClr val="3A424D"/>
                </a:solidFill>
                <a:latin typeface="微软雅黑" pitchFamily="34" charset="0"/>
                <a:ea typeface="微软雅黑" pitchFamily="34" charset="-122"/>
                <a:cs typeface="微软雅黑" pitchFamily="34" charset="-120"/>
              </a:rPr>
              <a:t>CoDR 与 SpecFLASH 协同：示例级压缩 + 非对称验证，加速的同时质量一列不动</a:t>
            </a:r>
          </a:p>
        </p:txBody>
      </p:sp>
      <p:sp>
        <p:nvSpPr>
          <p:cNvPr id="60" name="Rounded Rectangle 59"/>
          <p:cNvSpPr/>
          <p:nvPr/>
        </p:nvSpPr>
        <p:spPr>
          <a:xfrm>
            <a:off x="502920" y="4956048"/>
            <a:ext cx="11183112" cy="786384"/>
          </a:xfrm>
          <a:prstGeom prst="round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1" name="Rectangle 60"/>
          <p:cNvSpPr/>
          <p:nvPr/>
        </p:nvSpPr>
        <p:spPr>
          <a:xfrm>
            <a:off x="502920" y="4956048"/>
            <a:ext cx="82296" cy="7863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62" name="TextBox 61"/>
          <p:cNvSpPr txBox="1"/>
          <p:nvPr/>
        </p:nvSpPr>
        <p:spPr>
          <a:xfrm>
            <a:off x="740664" y="4956048"/>
            <a:ext cx="2212848" cy="786384"/>
          </a:xfrm>
          <a:prstGeom prst="rect">
            <a:avLst/>
          </a:prstGeom>
          <a:noFill/>
        </p:spPr>
        <p:txBody>
          <a:bodyPr wrap="square" lIns="0" tIns="0" rIns="0" bIns="0" anchor="ctr">
            <a:spAutoFit/>
          </a:bodyPr>
          <a:lstStyle/>
          <a:p>
            <a:pPr algn="l">
              <a:lnSpc>
                <a:spcPct val="110000"/>
              </a:lnSpc>
              <a:spcAft>
                <a:spcPts val="0"/>
              </a:spcAft>
            </a:pPr>
            <a:r>
              <a:rPr sz="1400" b="1">
                <a:solidFill>
                  <a:srgbClr val="1F497D"/>
                </a:solidFill>
                <a:latin typeface="微软雅黑" pitchFamily="34" charset="0"/>
                <a:ea typeface="微软雅黑" pitchFamily="34" charset="-122"/>
                <a:cs typeface="微软雅黑" pitchFamily="34" charset="-120"/>
              </a:rPr>
              <a:t>通义 · GUI Agent</a:t>
            </a:r>
          </a:p>
        </p:txBody>
      </p:sp>
      <p:sp>
        <p:nvSpPr>
          <p:cNvPr id="63" name="TextBox 62"/>
          <p:cNvSpPr txBox="1"/>
          <p:nvPr/>
        </p:nvSpPr>
        <p:spPr>
          <a:xfrm>
            <a:off x="3081528" y="4992624"/>
            <a:ext cx="1481328" cy="310896"/>
          </a:xfrm>
          <a:prstGeom prst="rect">
            <a:avLst/>
          </a:prstGeom>
          <a:noFill/>
        </p:spPr>
        <p:txBody>
          <a:bodyPr wrap="square" lIns="0" tIns="0" rIns="0" bIns="0" anchor="t">
            <a:spAutoFit/>
          </a:bodyPr>
          <a:lstStyle/>
          <a:p>
            <a:pPr algn="l">
              <a:spcAft>
                <a:spcPts val="0"/>
              </a:spcAft>
            </a:pPr>
            <a:r>
              <a:rPr sz="1800" b="1">
                <a:solidFill>
                  <a:srgbClr val="1F497D"/>
                </a:solidFill>
                <a:latin typeface="微软雅黑" pitchFamily="34" charset="0"/>
                <a:ea typeface="微软雅黑" pitchFamily="34" charset="-122"/>
                <a:cs typeface="微软雅黑" pitchFamily="34" charset="-120"/>
              </a:rPr>
              <a:t>69→85</a:t>
            </a:r>
          </a:p>
        </p:txBody>
      </p:sp>
      <p:sp>
        <p:nvSpPr>
          <p:cNvPr id="64" name="TextBox 63"/>
          <p:cNvSpPr txBox="1"/>
          <p:nvPr/>
        </p:nvSpPr>
        <p:spPr>
          <a:xfrm>
            <a:off x="3081528" y="528523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+16</a:t>
            </a:r>
          </a:p>
        </p:txBody>
      </p:sp>
      <p:sp>
        <p:nvSpPr>
          <p:cNvPr id="65" name="TextBox 64"/>
          <p:cNvSpPr txBox="1"/>
          <p:nvPr/>
        </p:nvSpPr>
        <p:spPr>
          <a:xfrm>
            <a:off x="3081528" y="546811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ScreenSpot-Pro</a:t>
            </a:r>
          </a:p>
        </p:txBody>
      </p:sp>
      <p:sp>
        <p:nvSpPr>
          <p:cNvPr id="66" name="TextBox 65"/>
          <p:cNvSpPr txBox="1"/>
          <p:nvPr/>
        </p:nvSpPr>
        <p:spPr>
          <a:xfrm>
            <a:off x="4599432" y="4992624"/>
            <a:ext cx="1481328" cy="310896"/>
          </a:xfrm>
          <a:prstGeom prst="rect">
            <a:avLst/>
          </a:prstGeom>
          <a:noFill/>
        </p:spPr>
        <p:txBody>
          <a:bodyPr wrap="square" lIns="0" tIns="0" rIns="0" bIns="0" anchor="t">
            <a:spAutoFit/>
          </a:bodyPr>
          <a:lstStyle/>
          <a:p>
            <a:pPr algn="l">
              <a:spcAft>
                <a:spcPts val="0"/>
              </a:spcAft>
            </a:pPr>
            <a:r>
              <a:rPr sz="1800" b="1">
                <a:solidFill>
                  <a:srgbClr val="1F497D"/>
                </a:solidFill>
                <a:latin typeface="微软雅黑" pitchFamily="34" charset="0"/>
                <a:ea typeface="微软雅黑" pitchFamily="34" charset="-122"/>
                <a:cs typeface="微软雅黑" pitchFamily="34" charset="-120"/>
              </a:rPr>
              <a:t>54→84</a:t>
            </a:r>
          </a:p>
        </p:txBody>
      </p:sp>
      <p:sp>
        <p:nvSpPr>
          <p:cNvPr id="67" name="TextBox 66"/>
          <p:cNvSpPr txBox="1"/>
          <p:nvPr/>
        </p:nvSpPr>
        <p:spPr>
          <a:xfrm>
            <a:off x="4599432" y="528523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+30</a:t>
            </a:r>
          </a:p>
        </p:txBody>
      </p:sp>
      <p:sp>
        <p:nvSpPr>
          <p:cNvPr id="68" name="TextBox 67"/>
          <p:cNvSpPr txBox="1"/>
          <p:nvPr/>
        </p:nvSpPr>
        <p:spPr>
          <a:xfrm>
            <a:off x="4599432" y="546811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OSWorld-Verified</a:t>
            </a:r>
          </a:p>
        </p:txBody>
      </p:sp>
      <p:sp>
        <p:nvSpPr>
          <p:cNvPr id="69" name="TextBox 68"/>
          <p:cNvSpPr txBox="1"/>
          <p:nvPr/>
        </p:nvSpPr>
        <p:spPr>
          <a:xfrm>
            <a:off x="6117336" y="4992624"/>
            <a:ext cx="1481328" cy="310896"/>
          </a:xfrm>
          <a:prstGeom prst="rect">
            <a:avLst/>
          </a:prstGeom>
          <a:noFill/>
        </p:spPr>
        <p:txBody>
          <a:bodyPr wrap="square" lIns="0" tIns="0" rIns="0" bIns="0" anchor="t">
            <a:spAutoFit/>
          </a:bodyPr>
          <a:lstStyle/>
          <a:p>
            <a:pPr algn="l">
              <a:spcAft>
                <a:spcPts val="0"/>
              </a:spcAft>
            </a:pPr>
            <a:r>
              <a:rPr sz="1800" b="1">
                <a:solidFill>
                  <a:srgbClr val="1F497D"/>
                </a:solidFill>
                <a:latin typeface="微软雅黑" pitchFamily="34" charset="0"/>
                <a:ea typeface="微软雅黑" pitchFamily="34" charset="-122"/>
                <a:cs typeface="微软雅黑" pitchFamily="34" charset="-120"/>
              </a:rPr>
              <a:t>50→89</a:t>
            </a:r>
          </a:p>
        </p:txBody>
      </p:sp>
      <p:sp>
        <p:nvSpPr>
          <p:cNvPr id="70" name="TextBox 69"/>
          <p:cNvSpPr txBox="1"/>
          <p:nvPr/>
        </p:nvSpPr>
        <p:spPr>
          <a:xfrm>
            <a:off x="6117336" y="5285232"/>
            <a:ext cx="1481328" cy="182880"/>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35A3B 模型</a:t>
            </a:r>
          </a:p>
        </p:txBody>
      </p:sp>
      <p:sp>
        <p:nvSpPr>
          <p:cNvPr id="71" name="TextBox 70"/>
          <p:cNvSpPr txBox="1"/>
          <p:nvPr/>
        </p:nvSpPr>
        <p:spPr>
          <a:xfrm>
            <a:off x="6117336" y="546811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业务数据集</a:t>
            </a:r>
          </a:p>
        </p:txBody>
      </p:sp>
      <p:sp>
        <p:nvSpPr>
          <p:cNvPr id="72" name="TextBox 71"/>
          <p:cNvSpPr txBox="1"/>
          <p:nvPr/>
        </p:nvSpPr>
        <p:spPr>
          <a:xfrm>
            <a:off x="7690104" y="5029200"/>
            <a:ext cx="3813048" cy="640080"/>
          </a:xfrm>
          <a:prstGeom prst="rect">
            <a:avLst/>
          </a:prstGeom>
          <a:noFill/>
        </p:spPr>
        <p:txBody>
          <a:bodyPr wrap="square" lIns="0" tIns="0" rIns="0" bIns="0" anchor="t">
            <a:spAutoFit/>
          </a:bodyPr>
          <a:lstStyle/>
          <a:p>
            <a:pPr algn="l">
              <a:lnSpc>
                <a:spcPct val="120000"/>
              </a:lnSpc>
              <a:spcAft>
                <a:spcPts val="0"/>
              </a:spcAft>
            </a:pPr>
            <a:r>
              <a:rPr sz="1200" b="0">
                <a:solidFill>
                  <a:srgbClr val="3A424D"/>
                </a:solidFill>
                <a:latin typeface="微软雅黑" pitchFamily="34" charset="0"/>
                <a:ea typeface="微软雅黑" pitchFamily="34" charset="-122"/>
                <a:cs typeface="微软雅黑" pitchFamily="34" charset="-120"/>
              </a:rPr>
              <a:t>数据合成链路 + grounding RL + 自适应思考，应用于 Mobile-Agent-v3.5 与 Qwen 基模训练</a:t>
            </a:r>
          </a:p>
        </p:txBody>
      </p:sp>
      <p:sp>
        <p:nvSpPr>
          <p:cNvPr id="73" name="TextBox 72"/>
          <p:cNvSpPr txBox="1"/>
          <p:nvPr/>
        </p:nvSpPr>
        <p:spPr>
          <a:xfrm>
            <a:off x="502920" y="5961888"/>
            <a:ext cx="11183112" cy="440313"/>
          </a:xfrm>
          <a:prstGeom prst="rect">
            <a:avLst/>
          </a:prstGeom>
          <a:noFill/>
        </p:spPr>
        <p:txBody>
          <a:bodyPr wrap="square" lIns="0" tIns="0" rIns="0" bIns="0" anchor="t">
            <a:spAutoFit/>
          </a:bodyPr>
          <a:lstStyle/>
          <a:p>
            <a:pPr algn="l">
              <a:lnSpc>
                <a:spcPct val="122000"/>
              </a:lnSpc>
              <a:spcAft>
                <a:spcPts val="0"/>
              </a:spcAft>
            </a:pPr>
            <a:r>
              <a:rPr sz="1250" b="1" dirty="0" err="1">
                <a:solidFill>
                  <a:srgbClr val="1F497D"/>
                </a:solidFill>
                <a:latin typeface="微软雅黑" pitchFamily="34" charset="0"/>
                <a:ea typeface="微软雅黑" pitchFamily="34" charset="-122"/>
                <a:cs typeface="微软雅黑" pitchFamily="34" charset="-120"/>
              </a:rPr>
              <a:t>支撑成果</a:t>
            </a:r>
            <a:r>
              <a:rPr sz="1250" b="1" dirty="0">
                <a:solidFill>
                  <a:srgbClr val="1F497D"/>
                </a:solidFill>
                <a:latin typeface="微软雅黑" pitchFamily="34" charset="0"/>
                <a:ea typeface="微软雅黑" pitchFamily="34" charset="-122"/>
                <a:cs typeface="微软雅黑" pitchFamily="34" charset="-120"/>
              </a:rPr>
              <a:t>　</a:t>
            </a:r>
            <a:r>
              <a:rPr sz="1200" b="0" dirty="0">
                <a:solidFill>
                  <a:srgbClr val="3A424D"/>
                </a:solidFill>
                <a:latin typeface="微软雅黑" pitchFamily="34" charset="0"/>
                <a:ea typeface="微软雅黑" pitchFamily="34" charset="-122"/>
                <a:cs typeface="微软雅黑" pitchFamily="34" charset="-120"/>
              </a:rPr>
              <a:t>4 </a:t>
            </a:r>
            <a:r>
              <a:rPr sz="1200" b="0" dirty="0" err="1">
                <a:solidFill>
                  <a:srgbClr val="3A424D"/>
                </a:solidFill>
                <a:latin typeface="微软雅黑" pitchFamily="34" charset="0"/>
                <a:ea typeface="微软雅黑" pitchFamily="34" charset="-122"/>
                <a:cs typeface="微软雅黑" pitchFamily="34" charset="-120"/>
              </a:rPr>
              <a:t>篇</a:t>
            </a:r>
            <a:r>
              <a:rPr sz="1200" b="0" dirty="0">
                <a:solidFill>
                  <a:srgbClr val="3A424D"/>
                </a:solidFill>
                <a:latin typeface="微软雅黑" pitchFamily="34" charset="0"/>
                <a:ea typeface="微软雅黑" pitchFamily="34" charset="-122"/>
                <a:cs typeface="微软雅黑" pitchFamily="34" charset="-120"/>
              </a:rPr>
              <a:t> CCF A </a:t>
            </a:r>
            <a:r>
              <a:rPr sz="1200" b="0" dirty="0" err="1">
                <a:solidFill>
                  <a:srgbClr val="3A424D"/>
                </a:solidFill>
                <a:latin typeface="微软雅黑" pitchFamily="34" charset="0"/>
                <a:ea typeface="微软雅黑" pitchFamily="34" charset="-122"/>
                <a:cs typeface="微软雅黑" pitchFamily="34" charset="-120"/>
              </a:rPr>
              <a:t>一作已录用（IEEE</a:t>
            </a:r>
            <a:r>
              <a:rPr sz="1200" b="0" dirty="0">
                <a:solidFill>
                  <a:srgbClr val="3A424D"/>
                </a:solidFill>
                <a:latin typeface="微软雅黑" pitchFamily="34" charset="0"/>
                <a:ea typeface="微软雅黑" pitchFamily="34" charset="-122"/>
                <a:cs typeface="微软雅黑" pitchFamily="34" charset="-120"/>
              </a:rPr>
              <a:t> TMM · AAAI 2026 · ACM MM 2026 ×2）；IEEE </a:t>
            </a:r>
            <a:r>
              <a:rPr sz="1200" b="0" dirty="0" err="1">
                <a:solidFill>
                  <a:srgbClr val="3A424D"/>
                </a:solidFill>
                <a:latin typeface="微软雅黑" pitchFamily="34" charset="0"/>
                <a:ea typeface="微软雅黑" pitchFamily="34" charset="-122"/>
                <a:cs typeface="微软雅黑" pitchFamily="34" charset="-120"/>
              </a:rPr>
              <a:t>TPAMI（major</a:t>
            </a:r>
            <a:r>
              <a:rPr sz="1200" b="0" dirty="0">
                <a:solidFill>
                  <a:srgbClr val="3A424D"/>
                </a:solidFill>
                <a:latin typeface="微软雅黑" pitchFamily="34" charset="0"/>
                <a:ea typeface="微软雅黑" pitchFamily="34" charset="-122"/>
                <a:cs typeface="微软雅黑" pitchFamily="34" charset="-120"/>
              </a:rPr>
              <a:t> revision）</a:t>
            </a:r>
            <a:r>
              <a:rPr lang="zh-CN" altLang="en-US" sz="1200" b="0" dirty="0">
                <a:solidFill>
                  <a:srgbClr val="3A424D"/>
                </a:solidFill>
                <a:latin typeface="微软雅黑" pitchFamily="34" charset="0"/>
                <a:ea typeface="微软雅黑" pitchFamily="34" charset="-122"/>
                <a:cs typeface="微软雅黑" pitchFamily="34" charset="-120"/>
              </a:rPr>
              <a:t>、</a:t>
            </a:r>
            <a:r>
              <a:rPr sz="1200" b="0" dirty="0">
                <a:solidFill>
                  <a:srgbClr val="3A424D"/>
                </a:solidFill>
                <a:latin typeface="微软雅黑" pitchFamily="34" charset="0"/>
                <a:ea typeface="微软雅黑" pitchFamily="34" charset="-122"/>
                <a:cs typeface="微软雅黑" pitchFamily="34" charset="-120"/>
              </a:rPr>
              <a:t> Pattern Recognition</a:t>
            </a:r>
            <a:r>
              <a:rPr lang="zh-CN" altLang="en-US" sz="1200" b="0" dirty="0">
                <a:solidFill>
                  <a:srgbClr val="3A424D"/>
                </a:solidFill>
                <a:latin typeface="微软雅黑" pitchFamily="34" charset="0"/>
                <a:ea typeface="微软雅黑" pitchFamily="34" charset="-122"/>
                <a:cs typeface="微软雅黑" pitchFamily="34" charset="-120"/>
              </a:rPr>
              <a:t>、</a:t>
            </a:r>
            <a:r>
              <a:rPr lang="en-US" altLang="zh-CN" sz="1200" b="0" dirty="0">
                <a:solidFill>
                  <a:srgbClr val="3A424D"/>
                </a:solidFill>
                <a:latin typeface="微软雅黑" pitchFamily="34" charset="0"/>
                <a:ea typeface="微软雅黑" pitchFamily="34" charset="-122"/>
                <a:cs typeface="微软雅黑" pitchFamily="34" charset="-120"/>
              </a:rPr>
              <a:t>AAAI27</a:t>
            </a:r>
            <a:r>
              <a:rPr sz="1200" b="0" dirty="0">
                <a:solidFill>
                  <a:srgbClr val="3A424D"/>
                </a:solidFill>
                <a:latin typeface="微软雅黑" pitchFamily="34" charset="0"/>
                <a:ea typeface="微软雅黑" pitchFamily="34" charset="-122"/>
                <a:cs typeface="微软雅黑" pitchFamily="34" charset="-120"/>
              </a:rPr>
              <a:t> 在投；Mobile-Agent-v3.5 </a:t>
            </a:r>
            <a:r>
              <a:rPr sz="1200" b="0" dirty="0" err="1">
                <a:solidFill>
                  <a:srgbClr val="3A424D"/>
                </a:solidFill>
                <a:latin typeface="微软雅黑" pitchFamily="34" charset="0"/>
                <a:ea typeface="微软雅黑" pitchFamily="34" charset="-122"/>
                <a:cs typeface="微软雅黑" pitchFamily="34" charset="-120"/>
              </a:rPr>
              <a:t>共同作者（GitHub</a:t>
            </a:r>
            <a:r>
              <a:rPr sz="1200" b="0" dirty="0">
                <a:solidFill>
                  <a:srgbClr val="3A424D"/>
                </a:solidFill>
                <a:latin typeface="微软雅黑" pitchFamily="34" charset="0"/>
                <a:ea typeface="微软雅黑" pitchFamily="34" charset="-122"/>
                <a:cs typeface="微软雅黑" pitchFamily="34" charset="-120"/>
              </a:rPr>
              <a:t> 9.1k star）。</a:t>
            </a:r>
            <a:r>
              <a:rPr sz="1200" b="0" dirty="0" err="1">
                <a:solidFill>
                  <a:srgbClr val="3A424D"/>
                </a:solidFill>
                <a:latin typeface="微软雅黑" pitchFamily="34" charset="0"/>
                <a:ea typeface="微软雅黑" pitchFamily="34" charset="-122"/>
                <a:cs typeface="微软雅黑" pitchFamily="34" charset="-120"/>
              </a:rPr>
              <a:t>获三好研究生、华为奖学金、唐仲英奖学金</a:t>
            </a:r>
            <a:r>
              <a:rPr sz="1200" b="0" dirty="0">
                <a:solidFill>
                  <a:srgbClr val="3A424D"/>
                </a:solidFill>
                <a:latin typeface="微软雅黑" pitchFamily="34" charset="0"/>
                <a:ea typeface="微软雅黑" pitchFamily="34" charset="-122"/>
                <a:cs typeface="微软雅黑" pitchFamily="34" charset="-120"/>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56032"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914400" y="603504"/>
            <a:ext cx="4572000" cy="329184"/>
          </a:xfrm>
          <a:prstGeom prst="rect">
            <a:avLst/>
          </a:prstGeom>
          <a:noFill/>
        </p:spPr>
        <p:txBody>
          <a:bodyPr wrap="square" lIns="0" tIns="0" rIns="0" bIns="0" anchor="t">
            <a:spAutoFit/>
          </a:bodyPr>
          <a:lstStyle/>
          <a:p>
            <a:pPr algn="l">
              <a:spcAft>
                <a:spcPts val="0"/>
              </a:spcAft>
            </a:pPr>
            <a:r>
              <a:rPr sz="1450" b="1">
                <a:solidFill>
                  <a:srgbClr val="1F497D"/>
                </a:solidFill>
                <a:latin typeface="微软雅黑" pitchFamily="34" charset="0"/>
                <a:ea typeface="微软雅黑" pitchFamily="34" charset="-122"/>
                <a:cs typeface="微软雅黑" pitchFamily="34" charset="-120"/>
              </a:rPr>
              <a:t>PART 01</a:t>
            </a:r>
          </a:p>
        </p:txBody>
      </p:sp>
      <p:sp>
        <p:nvSpPr>
          <p:cNvPr id="4" name="TextBox 3"/>
          <p:cNvSpPr txBox="1"/>
          <p:nvPr/>
        </p:nvSpPr>
        <p:spPr>
          <a:xfrm>
            <a:off x="868680" y="969264"/>
            <a:ext cx="10607040" cy="615553"/>
          </a:xfrm>
          <a:prstGeom prst="rect">
            <a:avLst/>
          </a:prstGeom>
          <a:noFill/>
        </p:spPr>
        <p:txBody>
          <a:bodyPr wrap="square" lIns="0" tIns="0" rIns="0" bIns="0" anchor="t">
            <a:spAutoFit/>
          </a:bodyPr>
          <a:lstStyle/>
          <a:p>
            <a:pPr algn="l">
              <a:spcAft>
                <a:spcPts val="0"/>
              </a:spcAft>
            </a:pPr>
            <a:r>
              <a:rPr sz="4000" b="1" dirty="0" err="1">
                <a:solidFill>
                  <a:srgbClr val="20262E"/>
                </a:solidFill>
                <a:latin typeface="微软雅黑" pitchFamily="34" charset="0"/>
                <a:ea typeface="微软雅黑" pitchFamily="34" charset="-122"/>
                <a:cs typeface="微软雅黑" pitchFamily="34" charset="-120"/>
              </a:rPr>
              <a:t>阿里巴巴</a:t>
            </a:r>
            <a:r>
              <a:rPr lang="zh-CN" altLang="en-US" sz="4000" b="1" dirty="0">
                <a:solidFill>
                  <a:srgbClr val="20262E"/>
                </a:solidFill>
                <a:latin typeface="微软雅黑" pitchFamily="34" charset="0"/>
                <a:ea typeface="微软雅黑" pitchFamily="34" charset="-122"/>
                <a:cs typeface="微软雅黑" pitchFamily="34" charset="-120"/>
              </a:rPr>
              <a:t>达摩院</a:t>
            </a:r>
            <a:r>
              <a:rPr sz="4000" b="1" dirty="0">
                <a:solidFill>
                  <a:srgbClr val="20262E"/>
                </a:solidFill>
                <a:latin typeface="微软雅黑" pitchFamily="34" charset="0"/>
                <a:ea typeface="微软雅黑" pitchFamily="34" charset="-122"/>
                <a:cs typeface="微软雅黑" pitchFamily="34" charset="-120"/>
              </a:rPr>
              <a:t> · </a:t>
            </a:r>
            <a:r>
              <a:rPr sz="4000" b="1" dirty="0" err="1">
                <a:solidFill>
                  <a:srgbClr val="20262E"/>
                </a:solidFill>
                <a:latin typeface="微软雅黑" pitchFamily="34" charset="0"/>
                <a:ea typeface="微软雅黑" pitchFamily="34" charset="-122"/>
                <a:cs typeface="微软雅黑" pitchFamily="34" charset="-120"/>
              </a:rPr>
              <a:t>通义实验室</a:t>
            </a:r>
            <a:r>
              <a:rPr sz="4000" b="1" dirty="0">
                <a:solidFill>
                  <a:srgbClr val="20262E"/>
                </a:solidFill>
                <a:latin typeface="微软雅黑" pitchFamily="34" charset="0"/>
                <a:ea typeface="微软雅黑" pitchFamily="34" charset="-122"/>
                <a:cs typeface="微软雅黑" pitchFamily="34" charset="-120"/>
              </a:rPr>
              <a:t>　</a:t>
            </a:r>
            <a:r>
              <a:rPr sz="2600" b="1" dirty="0" err="1">
                <a:solidFill>
                  <a:srgbClr val="20262E"/>
                </a:solidFill>
                <a:latin typeface="微软雅黑" pitchFamily="34" charset="0"/>
                <a:ea typeface="微软雅黑" pitchFamily="34" charset="-122"/>
                <a:cs typeface="微软雅黑" pitchFamily="34" charset="-120"/>
              </a:rPr>
              <a:t>多模态图文预训练</a:t>
            </a:r>
            <a:endParaRPr sz="2600" b="1" dirty="0">
              <a:solidFill>
                <a:srgbClr val="20262E"/>
              </a:solidFill>
              <a:latin typeface="微软雅黑" pitchFamily="34" charset="0"/>
              <a:ea typeface="微软雅黑" pitchFamily="34" charset="-122"/>
              <a:cs typeface="微软雅黑" pitchFamily="34" charset="-120"/>
            </a:endParaRPr>
          </a:p>
        </p:txBody>
      </p:sp>
      <p:sp>
        <p:nvSpPr>
          <p:cNvPr id="5" name="TextBox 4"/>
          <p:cNvSpPr txBox="1"/>
          <p:nvPr/>
        </p:nvSpPr>
        <p:spPr>
          <a:xfrm>
            <a:off x="914400" y="1810512"/>
            <a:ext cx="10424160" cy="200055"/>
          </a:xfrm>
          <a:prstGeom prst="rect">
            <a:avLst/>
          </a:prstGeom>
          <a:noFill/>
        </p:spPr>
        <p:txBody>
          <a:bodyPr wrap="square" lIns="0" tIns="0" rIns="0" bIns="0" anchor="t">
            <a:spAutoFit/>
          </a:bodyPr>
          <a:lstStyle/>
          <a:p>
            <a:pPr algn="l">
              <a:spcAft>
                <a:spcPts val="0"/>
              </a:spcAft>
            </a:pPr>
            <a:r>
              <a:rPr sz="1300" b="0" dirty="0">
                <a:solidFill>
                  <a:srgbClr val="707A87"/>
                </a:solidFill>
                <a:latin typeface="微软雅黑" pitchFamily="34" charset="0"/>
                <a:ea typeface="微软雅黑" pitchFamily="34" charset="-122"/>
                <a:cs typeface="微软雅黑" pitchFamily="34" charset="-120"/>
              </a:rPr>
              <a:t>2022.05 – 2024.07（26 </a:t>
            </a:r>
            <a:r>
              <a:rPr sz="1300" b="0" dirty="0" err="1">
                <a:solidFill>
                  <a:srgbClr val="707A87"/>
                </a:solidFill>
                <a:latin typeface="微软雅黑" pitchFamily="34" charset="0"/>
                <a:ea typeface="微软雅黑" pitchFamily="34" charset="-122"/>
                <a:cs typeface="微软雅黑" pitchFamily="34" charset="-120"/>
              </a:rPr>
              <a:t>个月</a:t>
            </a:r>
            <a:r>
              <a:rPr sz="1300" b="0" dirty="0">
                <a:solidFill>
                  <a:srgbClr val="707A87"/>
                </a:solidFill>
                <a:latin typeface="微软雅黑" pitchFamily="34" charset="0"/>
                <a:ea typeface="微软雅黑" pitchFamily="34" charset="-122"/>
                <a:cs typeface="微软雅黑" pitchFamily="34" charset="-120"/>
              </a:rPr>
              <a:t>）　｜　</a:t>
            </a:r>
            <a:r>
              <a:rPr sz="1300" b="0" dirty="0" err="1">
                <a:solidFill>
                  <a:srgbClr val="707A87"/>
                </a:solidFill>
                <a:latin typeface="微软雅黑" pitchFamily="34" charset="0"/>
                <a:ea typeface="微软雅黑" pitchFamily="34" charset="-122"/>
                <a:cs typeface="微软雅黑" pitchFamily="34" charset="-120"/>
              </a:rPr>
              <a:t>机器智能技术</a:t>
            </a:r>
            <a:r>
              <a:rPr sz="1300" b="0" dirty="0">
                <a:solidFill>
                  <a:srgbClr val="707A87"/>
                </a:solidFill>
                <a:latin typeface="微软雅黑" pitchFamily="34" charset="0"/>
                <a:ea typeface="微软雅黑" pitchFamily="34" charset="-122"/>
                <a:cs typeface="微软雅黑" pitchFamily="34" charset="-120"/>
              </a:rPr>
              <a:t> · </a:t>
            </a:r>
            <a:r>
              <a:rPr sz="1300" b="0" dirty="0" err="1">
                <a:solidFill>
                  <a:srgbClr val="707A87"/>
                </a:solidFill>
                <a:latin typeface="微软雅黑" pitchFamily="34" charset="0"/>
                <a:ea typeface="微软雅黑" pitchFamily="34" charset="-122"/>
                <a:cs typeface="微软雅黑" pitchFamily="34" charset="-120"/>
              </a:rPr>
              <a:t>自然语言处理</a:t>
            </a:r>
            <a:r>
              <a:rPr sz="1300" b="0" dirty="0">
                <a:solidFill>
                  <a:srgbClr val="707A87"/>
                </a:solidFill>
                <a:latin typeface="微软雅黑" pitchFamily="34" charset="0"/>
                <a:ea typeface="微软雅黑" pitchFamily="34" charset="-122"/>
                <a:cs typeface="微软雅黑" pitchFamily="34" charset="-120"/>
              </a:rPr>
              <a:t>　</a:t>
            </a:r>
          </a:p>
        </p:txBody>
      </p:sp>
      <p:sp>
        <p:nvSpPr>
          <p:cNvPr id="6" name="Rectangle 5"/>
          <p:cNvSpPr/>
          <p:nvPr/>
        </p:nvSpPr>
        <p:spPr>
          <a:xfrm>
            <a:off x="914400" y="2139696"/>
            <a:ext cx="2651760" cy="36576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987552" y="2139696"/>
            <a:ext cx="2505456" cy="365760"/>
          </a:xfrm>
          <a:prstGeom prst="rect">
            <a:avLst/>
          </a:prstGeom>
          <a:noFill/>
        </p:spPr>
        <p:txBody>
          <a:bodyPr wrap="square" lIns="0" tIns="0" rIns="0" bIns="0" anchor="ctr">
            <a:spAutoFit/>
          </a:bodyPr>
          <a:lstStyle/>
          <a:p>
            <a:pPr algn="ctr">
              <a:spcAft>
                <a:spcPts val="0"/>
              </a:spcAft>
            </a:pPr>
            <a:r>
              <a:rPr sz="1200" b="1">
                <a:solidFill>
                  <a:srgbClr val="FFFFFF"/>
                </a:solidFill>
                <a:latin typeface="微软雅黑" pitchFamily="34" charset="0"/>
                <a:ea typeface="微软雅黑" pitchFamily="34" charset="-122"/>
                <a:cs typeface="微软雅黑" pitchFamily="34" charset="-120"/>
              </a:rPr>
              <a:t>通义 · 图文预训练</a:t>
            </a:r>
          </a:p>
        </p:txBody>
      </p:sp>
      <p:sp>
        <p:nvSpPr>
          <p:cNvPr id="8" name="Rectangle 7"/>
          <p:cNvSpPr/>
          <p:nvPr/>
        </p:nvSpPr>
        <p:spPr>
          <a:xfrm>
            <a:off x="3712464" y="2139696"/>
            <a:ext cx="2651760" cy="365760"/>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3785616" y="2139696"/>
            <a:ext cx="2505456" cy="365760"/>
          </a:xfrm>
          <a:prstGeom prst="rect">
            <a:avLst/>
          </a:prstGeom>
          <a:noFill/>
        </p:spPr>
        <p:txBody>
          <a:bodyPr wrap="square" lIns="0" tIns="0" rIns="0" bIns="0" anchor="ctr">
            <a:spAutoFit/>
          </a:bodyPr>
          <a:lstStyle/>
          <a:p>
            <a:pPr algn="ctr">
              <a:spcAft>
                <a:spcPts val="0"/>
              </a:spcAft>
            </a:pPr>
            <a:r>
              <a:rPr sz="1200" b="0">
                <a:solidFill>
                  <a:srgbClr val="707A87"/>
                </a:solidFill>
                <a:latin typeface="微软雅黑" pitchFamily="34" charset="0"/>
                <a:ea typeface="微软雅黑" pitchFamily="34" charset="-122"/>
                <a:cs typeface="微软雅黑" pitchFamily="34" charset="-120"/>
              </a:rPr>
              <a:t>校内 · 投机解码</a:t>
            </a:r>
          </a:p>
        </p:txBody>
      </p:sp>
      <p:sp>
        <p:nvSpPr>
          <p:cNvPr id="10" name="Rectangle 9"/>
          <p:cNvSpPr/>
          <p:nvPr/>
        </p:nvSpPr>
        <p:spPr>
          <a:xfrm>
            <a:off x="6510528" y="2139696"/>
            <a:ext cx="2651760" cy="365760"/>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6583680" y="2139696"/>
            <a:ext cx="2505456" cy="365760"/>
          </a:xfrm>
          <a:prstGeom prst="rect">
            <a:avLst/>
          </a:prstGeom>
          <a:noFill/>
        </p:spPr>
        <p:txBody>
          <a:bodyPr wrap="square" lIns="0" tIns="0" rIns="0" bIns="0" anchor="ctr">
            <a:spAutoFit/>
          </a:bodyPr>
          <a:lstStyle/>
          <a:p>
            <a:pPr algn="ctr">
              <a:spcAft>
                <a:spcPts val="0"/>
              </a:spcAft>
            </a:pPr>
            <a:r>
              <a:rPr sz="1200" b="0">
                <a:solidFill>
                  <a:srgbClr val="707A87"/>
                </a:solidFill>
                <a:latin typeface="微软雅黑" pitchFamily="34" charset="0"/>
                <a:ea typeface="微软雅黑" pitchFamily="34" charset="-122"/>
                <a:cs typeface="微软雅黑" pitchFamily="34" charset="-120"/>
              </a:rPr>
              <a:t>通义 · GUI Agent</a:t>
            </a:r>
          </a:p>
        </p:txBody>
      </p:sp>
      <p:sp>
        <p:nvSpPr>
          <p:cNvPr id="12" name="Rectangle 11"/>
          <p:cNvSpPr/>
          <p:nvPr/>
        </p:nvSpPr>
        <p:spPr>
          <a:xfrm>
            <a:off x="914400" y="2834640"/>
            <a:ext cx="10424160" cy="87782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Rectangle 12"/>
          <p:cNvSpPr/>
          <p:nvPr/>
        </p:nvSpPr>
        <p:spPr>
          <a:xfrm>
            <a:off x="914400" y="2834640"/>
            <a:ext cx="73152" cy="87782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1133856" y="2834640"/>
            <a:ext cx="1965960" cy="877824"/>
          </a:xfrm>
          <a:prstGeom prst="rect">
            <a:avLst/>
          </a:prstGeom>
          <a:noFill/>
        </p:spPr>
        <p:txBody>
          <a:bodyPr wrap="square" lIns="0" tIns="0" rIns="0" bIns="0" anchor="ctr">
            <a:spAutoFit/>
          </a:bodyPr>
          <a:lstStyle/>
          <a:p>
            <a:pPr algn="l">
              <a:lnSpc>
                <a:spcPct val="110000"/>
              </a:lnSpc>
              <a:spcAft>
                <a:spcPts val="0"/>
              </a:spcAft>
            </a:pPr>
            <a:r>
              <a:rPr sz="1900" b="1">
                <a:solidFill>
                  <a:srgbClr val="1F497D"/>
                </a:solidFill>
                <a:latin typeface="微软雅黑" pitchFamily="34" charset="0"/>
                <a:ea typeface="微软雅黑" pitchFamily="34" charset="-122"/>
                <a:cs typeface="微软雅黑" pitchFamily="34" charset="-120"/>
              </a:rPr>
              <a:t>ACF</a:t>
            </a:r>
          </a:p>
        </p:txBody>
      </p:sp>
      <p:sp>
        <p:nvSpPr>
          <p:cNvPr id="15" name="TextBox 14"/>
          <p:cNvSpPr txBox="1"/>
          <p:nvPr/>
        </p:nvSpPr>
        <p:spPr>
          <a:xfrm>
            <a:off x="3200400" y="2907792"/>
            <a:ext cx="7955279" cy="731519"/>
          </a:xfrm>
          <a:prstGeom prst="rect">
            <a:avLst/>
          </a:prstGeom>
          <a:noFill/>
        </p:spPr>
        <p:txBody>
          <a:bodyPr wrap="square" lIns="0" tIns="0" rIns="0" bIns="0" anchor="ctr">
            <a:spAutoFit/>
          </a:bodyPr>
          <a:lstStyle/>
          <a:p>
            <a:pPr algn="l">
              <a:lnSpc>
                <a:spcPct val="122000"/>
              </a:lnSpc>
              <a:spcAft>
                <a:spcPts val="0"/>
              </a:spcAft>
            </a:pPr>
            <a:r>
              <a:rPr sz="1300" b="0">
                <a:solidFill>
                  <a:srgbClr val="20262E"/>
                </a:solidFill>
                <a:latin typeface="微软雅黑" pitchFamily="34" charset="0"/>
                <a:ea typeface="微软雅黑" pitchFamily="34" charset="-122"/>
                <a:cs typeface="微软雅黑" pitchFamily="34" charset="-120"/>
              </a:rPr>
              <a:t>研究图文学习的自适应聚类注意力方法，让注意力窗口随语义结构自适应，提升图文语义理解以生成更优的图像描述与问答　→　IEEE TMM（CCF A 期刊，JCR Q1）</a:t>
            </a:r>
          </a:p>
        </p:txBody>
      </p:sp>
      <p:sp>
        <p:nvSpPr>
          <p:cNvPr id="16" name="Rectangle 15"/>
          <p:cNvSpPr/>
          <p:nvPr/>
        </p:nvSpPr>
        <p:spPr>
          <a:xfrm>
            <a:off x="914400" y="3803904"/>
            <a:ext cx="10424160" cy="87782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Rectangle 16"/>
          <p:cNvSpPr/>
          <p:nvPr/>
        </p:nvSpPr>
        <p:spPr>
          <a:xfrm>
            <a:off x="914400" y="3803904"/>
            <a:ext cx="73152" cy="877824"/>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1133856" y="3803904"/>
            <a:ext cx="1965960" cy="877824"/>
          </a:xfrm>
          <a:prstGeom prst="rect">
            <a:avLst/>
          </a:prstGeom>
          <a:noFill/>
        </p:spPr>
        <p:txBody>
          <a:bodyPr wrap="square" lIns="0" tIns="0" rIns="0" bIns="0" anchor="ctr">
            <a:spAutoFit/>
          </a:bodyPr>
          <a:lstStyle/>
          <a:p>
            <a:pPr algn="l">
              <a:lnSpc>
                <a:spcPct val="110000"/>
              </a:lnSpc>
              <a:spcAft>
                <a:spcPts val="0"/>
              </a:spcAft>
            </a:pPr>
            <a:r>
              <a:rPr sz="1900" b="1">
                <a:solidFill>
                  <a:srgbClr val="4F81BD"/>
                </a:solidFill>
                <a:latin typeface="微软雅黑" pitchFamily="34" charset="0"/>
                <a:ea typeface="微软雅黑" pitchFamily="34" charset="-122"/>
                <a:cs typeface="微软雅黑" pitchFamily="34" charset="-120"/>
              </a:rPr>
              <a:t>CoDR</a:t>
            </a:r>
          </a:p>
        </p:txBody>
      </p:sp>
      <p:sp>
        <p:nvSpPr>
          <p:cNvPr id="19" name="TextBox 18"/>
          <p:cNvSpPr txBox="1"/>
          <p:nvPr/>
        </p:nvSpPr>
        <p:spPr>
          <a:xfrm>
            <a:off x="3200400" y="3877056"/>
            <a:ext cx="7955279" cy="731519"/>
          </a:xfrm>
          <a:prstGeom prst="rect">
            <a:avLst/>
          </a:prstGeom>
          <a:noFill/>
        </p:spPr>
        <p:txBody>
          <a:bodyPr wrap="square" lIns="0" tIns="0" rIns="0" bIns="0" anchor="ctr">
            <a:spAutoFit/>
          </a:bodyPr>
          <a:lstStyle/>
          <a:p>
            <a:pPr algn="l">
              <a:lnSpc>
                <a:spcPct val="122000"/>
              </a:lnSpc>
              <a:spcAft>
                <a:spcPts val="0"/>
              </a:spcAft>
            </a:pPr>
            <a:r>
              <a:rPr sz="1300" b="0">
                <a:solidFill>
                  <a:srgbClr val="20262E"/>
                </a:solidFill>
                <a:latin typeface="微软雅黑" pitchFamily="34" charset="0"/>
                <a:ea typeface="微软雅黑" pitchFamily="34" charset="-122"/>
                <a:cs typeface="微软雅黑" pitchFamily="34" charset="-120"/>
              </a:rPr>
              <a:t>研究基于核心集二步推荐的多模态上下文样本推荐方法，高效地实现高质量的上下文示例筛选　→　AAAI 2026（CCF A 会议）</a:t>
            </a:r>
          </a:p>
        </p:txBody>
      </p:sp>
      <p:sp>
        <p:nvSpPr>
          <p:cNvPr id="20" name="Rectangle 19"/>
          <p:cNvSpPr/>
          <p:nvPr/>
        </p:nvSpPr>
        <p:spPr>
          <a:xfrm>
            <a:off x="914400" y="4773168"/>
            <a:ext cx="10424160" cy="87782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Rectangle 20"/>
          <p:cNvSpPr/>
          <p:nvPr/>
        </p:nvSpPr>
        <p:spPr>
          <a:xfrm>
            <a:off x="914400" y="4773168"/>
            <a:ext cx="73152" cy="877824"/>
          </a:xfrm>
          <a:prstGeom prst="rect">
            <a:avLst/>
          </a:prstGeom>
          <a:solidFill>
            <a:srgbClr val="2E7D5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p:cNvSpPr txBox="1"/>
          <p:nvPr/>
        </p:nvSpPr>
        <p:spPr>
          <a:xfrm>
            <a:off x="1133856" y="4773168"/>
            <a:ext cx="1965960" cy="877824"/>
          </a:xfrm>
          <a:prstGeom prst="rect">
            <a:avLst/>
          </a:prstGeom>
          <a:noFill/>
        </p:spPr>
        <p:txBody>
          <a:bodyPr wrap="square" lIns="0" tIns="0" rIns="0" bIns="0" anchor="ctr">
            <a:spAutoFit/>
          </a:bodyPr>
          <a:lstStyle/>
          <a:p>
            <a:pPr algn="l">
              <a:lnSpc>
                <a:spcPct val="110000"/>
              </a:lnSpc>
              <a:spcAft>
                <a:spcPts val="0"/>
              </a:spcAft>
            </a:pPr>
            <a:r>
              <a:rPr sz="1900" b="1">
                <a:solidFill>
                  <a:srgbClr val="2E7D5B"/>
                </a:solidFill>
                <a:latin typeface="微软雅黑" pitchFamily="34" charset="0"/>
                <a:ea typeface="微软雅黑" pitchFamily="34" charset="-122"/>
                <a:cs typeface="微软雅黑" pitchFamily="34" charset="-120"/>
              </a:rPr>
              <a:t>NAR</a:t>
            </a:r>
          </a:p>
        </p:txBody>
      </p:sp>
      <p:sp>
        <p:nvSpPr>
          <p:cNvPr id="23" name="TextBox 22"/>
          <p:cNvSpPr txBox="1"/>
          <p:nvPr/>
        </p:nvSpPr>
        <p:spPr>
          <a:xfrm>
            <a:off x="3200400" y="4846320"/>
            <a:ext cx="7955279" cy="731519"/>
          </a:xfrm>
          <a:prstGeom prst="rect">
            <a:avLst/>
          </a:prstGeom>
          <a:noFill/>
        </p:spPr>
        <p:txBody>
          <a:bodyPr wrap="square" lIns="0" tIns="0" rIns="0" bIns="0" anchor="ctr">
            <a:spAutoFit/>
          </a:bodyPr>
          <a:lstStyle/>
          <a:p>
            <a:pPr algn="l">
              <a:lnSpc>
                <a:spcPct val="122000"/>
              </a:lnSpc>
              <a:spcAft>
                <a:spcPts val="0"/>
              </a:spcAft>
            </a:pPr>
            <a:r>
              <a:rPr sz="1300" b="0">
                <a:solidFill>
                  <a:srgbClr val="20262E"/>
                </a:solidFill>
                <a:latin typeface="微软雅黑" pitchFamily="34" charset="0"/>
                <a:ea typeface="微软雅黑" pitchFamily="34" charset="-122"/>
                <a:cs typeface="微软雅黑" pitchFamily="34" charset="-120"/>
              </a:rPr>
              <a:t>研究标签选择、视觉信息预融合与自回归联合训练策略，提高非自回归视觉文本单步生成的质量　→　Pattern Recognition（在投）</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ACF · IEEE TMM</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自适应聚类注意力：让注意力窗口随语义自适应</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01 · 通义 · 图文预训练</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5 / 28</a:t>
            </a:r>
          </a:p>
        </p:txBody>
      </p:sp>
      <p:sp>
        <p:nvSpPr>
          <p:cNvPr id="9" name="Rectangle 8"/>
          <p:cNvSpPr/>
          <p:nvPr/>
        </p:nvSpPr>
        <p:spPr>
          <a:xfrm>
            <a:off x="628076" y="1481328"/>
            <a:ext cx="6699127" cy="3785616"/>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502920" y="5303520"/>
            <a:ext cx="694944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图2-2　ACF 编码器–解码器框架：两侧共用同一套概率聚类机制</a:t>
            </a:r>
          </a:p>
        </p:txBody>
      </p:sp>
      <p:sp>
        <p:nvSpPr>
          <p:cNvPr id="12" name="Rectangle 11"/>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全连接注意力的冗余　</a:t>
            </a:r>
            <a:r>
              <a:rPr sz="1200" b="0">
                <a:solidFill>
                  <a:srgbClr val="3A424D"/>
                </a:solidFill>
                <a:latin typeface="微软雅黑" pitchFamily="34" charset="0"/>
                <a:ea typeface="微软雅黑" pitchFamily="34" charset="-122"/>
                <a:cs typeface="微软雅黑" pitchFamily="34" charset="-120"/>
              </a:rPr>
              <a:t>12×12 网格产生 144 个位置、约 2 万条注意力边，其中多数是语义无关的远距离位置对。</a:t>
            </a:r>
          </a:p>
        </p:txBody>
      </p:sp>
      <p:sp>
        <p:nvSpPr>
          <p:cNvPr id="14" name="Rectangle 13"/>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固定窗口的两难　</a:t>
            </a:r>
            <a:r>
              <a:rPr sz="1200" b="0">
                <a:solidFill>
                  <a:srgbClr val="3A424D"/>
                </a:solidFill>
                <a:latin typeface="微软雅黑" pitchFamily="34" charset="0"/>
                <a:ea typeface="微软雅黑" pitchFamily="34" charset="-122"/>
                <a:cs typeface="微软雅黑" pitchFamily="34" charset="-120"/>
              </a:rPr>
              <a:t>小物体只占两三个图像块，大物体可横跨十余个；窗口过小切开语义单元，过大又纳入无关内容。</a:t>
            </a:r>
          </a:p>
        </p:txBody>
      </p:sp>
      <p:sp>
        <p:nvSpPr>
          <p:cNvPr id="16" name="Rectangle 15"/>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可微的概率聚类矩阵　</a:t>
            </a:r>
            <a:r>
              <a:rPr sz="1200" b="0">
                <a:solidFill>
                  <a:srgbClr val="3A424D"/>
                </a:solidFill>
                <a:latin typeface="微软雅黑" pitchFamily="34" charset="0"/>
                <a:ea typeface="微软雅黑" pitchFamily="34" charset="-122"/>
                <a:cs typeface="微软雅黑" pitchFamily="34" charset="-120"/>
              </a:rPr>
              <a:t>用链式条件概率之积把「窗口」改写为可微的聚类概率，窗口大小由输入自身的结构决定。</a:t>
            </a:r>
          </a:p>
        </p:txBody>
      </p:sp>
      <p:sp>
        <p:nvSpPr>
          <p:cNvPr id="18" name="Rectangle 17"/>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层次结构 + 统一编解码　</a:t>
            </a:r>
            <a:r>
              <a:rPr sz="1200" b="0">
                <a:solidFill>
                  <a:srgbClr val="3A424D"/>
                </a:solidFill>
                <a:latin typeface="微软雅黑" pitchFamily="34" charset="0"/>
                <a:ea typeface="微软雅黑" pitchFamily="34" charset="-122"/>
                <a:cs typeface="微软雅黑" pitchFamily="34" charset="-120"/>
              </a:rPr>
              <a:t>层间凸组合保证高层窗口不小于低层；同一套机制统一编码器的二维聚类与解码器的一维聚类。</a:t>
            </a:r>
          </a:p>
        </p:txBody>
      </p:sp>
      <p:sp>
        <p:nvSpPr>
          <p:cNvPr id="20" name="Rectangle 19"/>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关键取舍　</a:t>
            </a:r>
            <a:r>
              <a:rPr sz="1250" b="0">
                <a:solidFill>
                  <a:srgbClr val="20262E"/>
                </a:solidFill>
                <a:latin typeface="微软雅黑" pitchFamily="34" charset="0"/>
                <a:ea typeface="微软雅黑" pitchFamily="34" charset="-122"/>
                <a:cs typeface="微软雅黑" pitchFamily="34" charset="-120"/>
              </a:rPr>
              <a:t>把二维聚类近似为水平、垂直两个一维聚类概率的乘积，复杂度由 O(H²W²) 降到 O(H²+W²)——引入结构先验而不显著抬高单步计算量。</a:t>
            </a:r>
          </a:p>
        </p:txBody>
      </p:sp>
      <p:pic>
        <p:nvPicPr>
          <p:cNvPr id="22" name="图片 21">
            <a:extLst>
              <a:ext uri="{FF2B5EF4-FFF2-40B4-BE49-F238E27FC236}">
                <a16:creationId xmlns:a16="http://schemas.microsoft.com/office/drawing/2014/main" id="{AB15D129-DE02-2468-42F5-578E025B0B56}"/>
              </a:ext>
            </a:extLst>
          </p:cNvPr>
          <p:cNvPicPr>
            <a:picLocks noChangeAspect="1"/>
          </p:cNvPicPr>
          <p:nvPr/>
        </p:nvPicPr>
        <p:blipFill>
          <a:blip r:embed="rId2"/>
          <a:stretch>
            <a:fillRect/>
          </a:stretch>
        </p:blipFill>
        <p:spPr>
          <a:xfrm>
            <a:off x="701229" y="1598261"/>
            <a:ext cx="6507084" cy="335058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ACF · IEEE TMM</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主实验：未借助大规模预训练即达同期先进水平</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01 · 通义 · 图文预训练</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6 / 28</a:t>
            </a:r>
          </a:p>
        </p:txBody>
      </p:sp>
      <p:sp>
        <p:nvSpPr>
          <p:cNvPr id="9" name="Rectangle 8"/>
          <p:cNvSpPr/>
          <p:nvPr/>
        </p:nvSpPr>
        <p:spPr>
          <a:xfrm>
            <a:off x="502920" y="1883664"/>
            <a:ext cx="6949440" cy="3298231"/>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acf_main.png"/>
          <p:cNvPicPr>
            <a:picLocks noChangeAspect="1"/>
          </p:cNvPicPr>
          <p:nvPr/>
        </p:nvPicPr>
        <p:blipFill>
          <a:blip r:embed="rId2"/>
          <a:stretch>
            <a:fillRect/>
          </a:stretch>
        </p:blipFill>
        <p:spPr>
          <a:xfrm>
            <a:off x="630936" y="2011680"/>
            <a:ext cx="6693407" cy="3042199"/>
          </a:xfrm>
          <a:prstGeom prst="rect">
            <a:avLst/>
          </a:prstGeom>
        </p:spPr>
      </p:pic>
      <p:sp>
        <p:nvSpPr>
          <p:cNvPr id="11" name="Rectangle 10"/>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优于表中全部对照　</a:t>
            </a:r>
            <a:r>
              <a:rPr sz="1200" b="0">
                <a:solidFill>
                  <a:srgbClr val="3A424D"/>
                </a:solidFill>
                <a:latin typeface="微软雅黑" pitchFamily="34" charset="0"/>
                <a:ea typeface="微软雅黑" pitchFamily="34" charset="-122"/>
                <a:cs typeface="微软雅黑" pitchFamily="34" charset="-120"/>
              </a:rPr>
              <a:t>ACF-ROI 的 CIDEr 138.3、ACF-Grid 137.8，高于最强对照 X-Transformer 的 132.8。</a:t>
            </a:r>
          </a:p>
        </p:txBody>
      </p:sp>
      <p:sp>
        <p:nvSpPr>
          <p:cNvPr id="13" name="Rectangle 12"/>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五项指标同时领先　</a:t>
            </a:r>
            <a:r>
              <a:rPr sz="1200" b="0">
                <a:solidFill>
                  <a:srgbClr val="3A424D"/>
                </a:solidFill>
                <a:latin typeface="微软雅黑" pitchFamily="34" charset="0"/>
                <a:ea typeface="微软雅黑" pitchFamily="34" charset="-122"/>
                <a:cs typeface="微软雅黑" pitchFamily="34" charset="-120"/>
              </a:rPr>
              <a:t>ACF-Grid 的 BLEU-4 41.1、METEOR 30.1、ROUGE-L 60.2、SPICE 24.1 均为该列最优。</a:t>
            </a:r>
          </a:p>
        </p:txBody>
      </p:sp>
      <p:sp>
        <p:nvSpPr>
          <p:cNvPr id="15" name="Rectangle 14"/>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与依赖预训练者相比　</a:t>
            </a:r>
            <a:r>
              <a:rPr sz="1200" b="0">
                <a:solidFill>
                  <a:srgbClr val="3A424D"/>
                </a:solidFill>
                <a:latin typeface="微软雅黑" pitchFamily="34" charset="0"/>
                <a:ea typeface="微软雅黑" pitchFamily="34" charset="-122"/>
                <a:cs typeface="微软雅黑" pitchFamily="34" charset="-120"/>
              </a:rPr>
              <a:t>ACF-ROI 高于同为区域特征的 Oscar-B 137.6；VinVL、BLIP-2 则建立在海量图文对预训练之上。</a:t>
            </a:r>
          </a:p>
        </p:txBody>
      </p:sp>
      <p:sp>
        <p:nvSpPr>
          <p:cNvPr id="17" name="Rectangle 16"/>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增益不来自强化学习　</a:t>
            </a:r>
            <a:r>
              <a:rPr sz="1200" b="0">
                <a:solidFill>
                  <a:srgbClr val="3A424D"/>
                </a:solidFill>
                <a:latin typeface="微软雅黑" pitchFamily="34" charset="0"/>
                <a:ea typeface="微软雅黑" pitchFamily="34" charset="-122"/>
                <a:cs typeface="微软雅黑" pitchFamily="34" charset="-120"/>
              </a:rPr>
              <a:t>交叉熵阶段 ACF-Grid 已达 123.8，高于 X-Transformer 的 122.0——聚类结构在纯监督下即生效。</a:t>
            </a:r>
          </a:p>
        </p:txBody>
      </p:sp>
      <p:sp>
        <p:nvSpPr>
          <p:cNvPr id="19" name="Rectangle 18"/>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成果　</a:t>
            </a:r>
            <a:r>
              <a:rPr sz="1250" b="0">
                <a:solidFill>
                  <a:srgbClr val="20262E"/>
                </a:solidFill>
                <a:latin typeface="微软雅黑" pitchFamily="34" charset="0"/>
                <a:ea typeface="微软雅黑" pitchFamily="34" charset="-122"/>
                <a:cs typeface="微软雅黑" pitchFamily="34" charset="-120"/>
              </a:rPr>
              <a:t>Adaptively Clustering Neighbor Elements for Image-Text Generation，IEEE TMM 2026（CCF A 期刊 / JCR Q1）；VQA-v2 准确率 72.60%，方向分解把复杂度由 O(H²W²) 降至 O(H²+W²)。</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CoDR · AAAI 2026</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核心集双重检索：把大模型推理整体搬到离线</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01 · 通义 · 图文预训练</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7 / 28</a:t>
            </a:r>
          </a:p>
        </p:txBody>
      </p:sp>
      <p:sp>
        <p:nvSpPr>
          <p:cNvPr id="9" name="Rectangle 8"/>
          <p:cNvSpPr/>
          <p:nvPr/>
        </p:nvSpPr>
        <p:spPr>
          <a:xfrm>
            <a:off x="799966" y="1481328"/>
            <a:ext cx="6355347" cy="3785616"/>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codr_arch.png"/>
          <p:cNvPicPr>
            <a:picLocks noChangeAspect="1"/>
          </p:cNvPicPr>
          <p:nvPr/>
        </p:nvPicPr>
        <p:blipFill>
          <a:blip r:embed="rId2"/>
          <a:stretch>
            <a:fillRect/>
          </a:stretch>
        </p:blipFill>
        <p:spPr>
          <a:xfrm>
            <a:off x="927982" y="1609344"/>
            <a:ext cx="6099315" cy="3529584"/>
          </a:xfrm>
          <a:prstGeom prst="rect">
            <a:avLst/>
          </a:prstGeom>
        </p:spPr>
      </p:pic>
      <p:sp>
        <p:nvSpPr>
          <p:cNvPr id="11" name="TextBox 10"/>
          <p:cNvSpPr txBox="1"/>
          <p:nvPr/>
        </p:nvSpPr>
        <p:spPr>
          <a:xfrm>
            <a:off x="502920" y="5303520"/>
            <a:ext cx="694944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图3-2　CoDR 框架：(a)(b) 离线构建核心集与评分矩阵，(c) 在线双重检索</a:t>
            </a:r>
          </a:p>
        </p:txBody>
      </p:sp>
      <p:sp>
        <p:nvSpPr>
          <p:cNvPr id="12" name="Rectangle 11"/>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问题：质量与效率不可兼得　</a:t>
            </a:r>
            <a:r>
              <a:rPr sz="1200" b="0">
                <a:solidFill>
                  <a:srgbClr val="3A424D"/>
                </a:solidFill>
                <a:latin typeface="微软雅黑" pitchFamily="34" charset="0"/>
                <a:ea typeface="微软雅黑" pitchFamily="34" charset="-122"/>
                <a:cs typeface="微软雅黑" pitchFamily="34" charset="-120"/>
              </a:rPr>
              <a:t>NS=5000、n=4 时组合数约 2.6×10¹³；相似度检索便宜但组合内部高度重复，贪心搜索质量高却每评估一个候选就要一次大模型前向。</a:t>
            </a:r>
          </a:p>
        </p:txBody>
      </p:sp>
      <p:sp>
        <p:nvSpPr>
          <p:cNvPr id="14" name="Rectangle 13"/>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离线①　复杂度引导的聚类剪枝　</a:t>
            </a:r>
            <a:r>
              <a:rPr sz="1200" b="0">
                <a:solidFill>
                  <a:srgbClr val="3A424D"/>
                </a:solidFill>
                <a:latin typeface="微软雅黑" pitchFamily="34" charset="0"/>
                <a:ea typeface="微软雅黑" pitchFamily="34" charset="-122"/>
                <a:cs typeface="微软雅黑" pitchFamily="34" charset="-120"/>
              </a:rPr>
              <a:t>K-means 后按「平均簇内距离 × 平均簇间距离」差异化分配保留配额，得到远小于支持集的紧凑核心集。</a:t>
            </a:r>
          </a:p>
        </p:txBody>
      </p:sp>
      <p:sp>
        <p:nvSpPr>
          <p:cNvPr id="16" name="Rectangle 15"/>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离线②　核心集预评分　</a:t>
            </a:r>
            <a:r>
              <a:rPr sz="1200" b="0">
                <a:solidFill>
                  <a:srgbClr val="3A424D"/>
                </a:solidFill>
                <a:latin typeface="微软雅黑" pitchFamily="34" charset="0"/>
                <a:ea typeface="微软雅黑" pitchFamily="34" charset="-122"/>
                <a:cs typeface="微软雅黑" pitchFamily="34" charset="-120"/>
              </a:rPr>
              <a:t>只对核心集做一次大模型前向打分，昂贵的推理全部前置到离线阶段完成。</a:t>
            </a:r>
          </a:p>
        </p:txBody>
      </p:sp>
      <p:sp>
        <p:nvSpPr>
          <p:cNvPr id="18" name="Rectangle 17"/>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在线　双重检索　</a:t>
            </a:r>
            <a:r>
              <a:rPr sz="1200" b="0">
                <a:solidFill>
                  <a:srgbClr val="3A424D"/>
                </a:solidFill>
                <a:latin typeface="微软雅黑" pitchFamily="34" charset="0"/>
                <a:ea typeface="微软雅黑" pitchFamily="34" charset="-122"/>
                <a:cs typeface="微软雅黑" pitchFamily="34" charset="-120"/>
              </a:rPr>
              <a:t>用核相似度对预评分做加权插值外推 oracle 分数，同时兼顾与查询的相关性与组合内部的多样性。</a:t>
            </a:r>
          </a:p>
        </p:txBody>
      </p:sp>
      <p:sp>
        <p:nvSpPr>
          <p:cNvPr id="20" name="Rectangle 19"/>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为什么这个方案能上生产　</a:t>
            </a:r>
            <a:r>
              <a:rPr sz="1250" b="0">
                <a:solidFill>
                  <a:srgbClr val="20262E"/>
                </a:solidFill>
                <a:latin typeface="微软雅黑" pitchFamily="34" charset="0"/>
                <a:ea typeface="微软雅黑" pitchFamily="34" charset="-122"/>
                <a:cs typeface="微软雅黑" pitchFamily="34" charset="-120"/>
              </a:rPr>
              <a:t>离线预计算 + 在线插值意味着线上只做一次向量检索：延迟可预测、不依赖在线大模型调用、支持集更新时只需重跑离线部分——这是它比贪心搜索更容易落地的关键。</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CoDR · AAAI 2026</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主实验：质量、幻觉、检索耗时三者同时改善</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01 · 通义 · 图文预训练</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8 / 28</a:t>
            </a:r>
          </a:p>
        </p:txBody>
      </p:sp>
      <p:sp>
        <p:nvSpPr>
          <p:cNvPr id="9" name="Rectangle 8"/>
          <p:cNvSpPr/>
          <p:nvPr/>
        </p:nvSpPr>
        <p:spPr>
          <a:xfrm>
            <a:off x="694347" y="1883664"/>
            <a:ext cx="6566584" cy="330098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codr_main.png"/>
          <p:cNvPicPr>
            <a:picLocks noChangeAspect="1"/>
          </p:cNvPicPr>
          <p:nvPr/>
        </p:nvPicPr>
        <p:blipFill>
          <a:blip r:embed="rId2"/>
          <a:stretch>
            <a:fillRect/>
          </a:stretch>
        </p:blipFill>
        <p:spPr>
          <a:xfrm>
            <a:off x="822363" y="2011680"/>
            <a:ext cx="6310552" cy="3044952"/>
          </a:xfrm>
          <a:prstGeom prst="rect">
            <a:avLst/>
          </a:prstGeom>
        </p:spPr>
      </p:pic>
      <p:sp>
        <p:nvSpPr>
          <p:cNvPr id="11" name="Rectangle 10"/>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两个模型上都最优　</a:t>
            </a:r>
            <a:r>
              <a:rPr sz="1200" b="0">
                <a:solidFill>
                  <a:srgbClr val="3A424D"/>
                </a:solidFill>
                <a:latin typeface="微软雅黑" pitchFamily="34" charset="0"/>
                <a:ea typeface="微软雅黑" pitchFamily="34" charset="-122"/>
                <a:cs typeface="微软雅黑" pitchFamily="34" charset="-120"/>
              </a:rPr>
              <a:t>OFv2 上 CIDEr 104.23，高于相似度检索 SITR 的 97.29 与贪心搜索 IRL 的 101.83；IDEv2 上 117.54。</a:t>
            </a:r>
          </a:p>
        </p:txBody>
      </p:sp>
      <p:sp>
        <p:nvSpPr>
          <p:cNvPr id="13" name="Rectangle 12"/>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幻觉同步下降　</a:t>
            </a:r>
            <a:r>
              <a:rPr sz="1200" b="0">
                <a:solidFill>
                  <a:srgbClr val="3A424D"/>
                </a:solidFill>
                <a:latin typeface="微软雅黑" pitchFamily="34" charset="0"/>
                <a:ea typeface="微软雅黑" pitchFamily="34" charset="-122"/>
                <a:cs typeface="微软雅黑" pitchFamily="34" charset="-120"/>
              </a:rPr>
              <a:t>CHAIRs 由 6.2 降到 4.2、CHAIRi 由 5.9 降到 3.3——相似度检索只盯同类图像，反而放大幻觉。</a:t>
            </a:r>
          </a:p>
        </p:txBody>
      </p:sp>
      <p:sp>
        <p:nvSpPr>
          <p:cNvPr id="15" name="Rectangle 14"/>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不局限于图像描述　</a:t>
            </a:r>
            <a:r>
              <a:rPr sz="1200" b="0">
                <a:solidFill>
                  <a:srgbClr val="3A424D"/>
                </a:solidFill>
                <a:latin typeface="微软雅黑" pitchFamily="34" charset="0"/>
                <a:ea typeface="微软雅黑" pitchFamily="34" charset="-122"/>
                <a:cs typeface="微软雅黑" pitchFamily="34" charset="-120"/>
              </a:rPr>
              <a:t>VQA 准确率 53.49、细粒度分类 41.39 同样是该列最优，三类任务完全同序。</a:t>
            </a:r>
          </a:p>
        </p:txBody>
      </p:sp>
      <p:sp>
        <p:nvSpPr>
          <p:cNvPr id="17" name="Rectangle 16"/>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效率如实定位　</a:t>
            </a:r>
            <a:r>
              <a:rPr sz="1200" b="0">
                <a:solidFill>
                  <a:srgbClr val="3A424D"/>
                </a:solidFill>
                <a:latin typeface="微软雅黑" pitchFamily="34" charset="0"/>
                <a:ea typeface="微软雅黑" pitchFamily="34" charset="-122"/>
                <a:cs typeface="微软雅黑" pitchFamily="34" charset="-120"/>
              </a:rPr>
              <a:t>检索耗时 3.95s 远低于贪心的 13.78s；与不依赖在线大模型推理的 LeverLM 同量级而质量高 2.55。</a:t>
            </a:r>
          </a:p>
        </p:txBody>
      </p:sp>
      <p:sp>
        <p:nvSpPr>
          <p:cNvPr id="19" name="Rectangle 18"/>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成果　</a:t>
            </a:r>
            <a:r>
              <a:rPr sz="1250" b="0">
                <a:solidFill>
                  <a:srgbClr val="20262E"/>
                </a:solidFill>
                <a:latin typeface="微软雅黑" pitchFamily="34" charset="0"/>
                <a:ea typeface="微软雅黑" pitchFamily="34" charset="-122"/>
                <a:cs typeface="微软雅黑" pitchFamily="34" charset="-120"/>
              </a:rPr>
              <a:t>Efficient and Effective In-context Demonstration Selection with Coreset，AAAI 2026（CCF A 会议）；消融显示「核心集怎么建」与「检索怎么打分」是乘法关系，缺一不可。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NAR · Pattern Recognition（在投）</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句式模式分解：把「框架」与「内容」解耦建模</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01 · 通义 · 图文预训练</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9 / 28</a:t>
            </a:r>
          </a:p>
        </p:txBody>
      </p:sp>
      <p:sp>
        <p:nvSpPr>
          <p:cNvPr id="9" name="Rectangle 8"/>
          <p:cNvSpPr/>
          <p:nvPr/>
        </p:nvSpPr>
        <p:spPr>
          <a:xfrm>
            <a:off x="502920" y="1481328"/>
            <a:ext cx="6949440" cy="3746070"/>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nar_arch.png"/>
          <p:cNvPicPr>
            <a:picLocks noChangeAspect="1"/>
          </p:cNvPicPr>
          <p:nvPr/>
        </p:nvPicPr>
        <p:blipFill>
          <a:blip r:embed="rId2"/>
          <a:stretch>
            <a:fillRect/>
          </a:stretch>
        </p:blipFill>
        <p:spPr>
          <a:xfrm>
            <a:off x="630936" y="1609344"/>
            <a:ext cx="6693407" cy="3490038"/>
          </a:xfrm>
          <a:prstGeom prst="rect">
            <a:avLst/>
          </a:prstGeom>
        </p:spPr>
      </p:pic>
      <p:sp>
        <p:nvSpPr>
          <p:cNvPr id="11" name="TextBox 10"/>
          <p:cNvSpPr txBox="1"/>
          <p:nvPr/>
        </p:nvSpPr>
        <p:spPr>
          <a:xfrm>
            <a:off x="502920" y="5263974"/>
            <a:ext cx="694944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图4-2　非自回归总体结构：(a) 编码–预融合–并行解码主干，(b) 训练目标的两条来源</a:t>
            </a:r>
          </a:p>
        </p:txBody>
      </p:sp>
      <p:sp>
        <p:nvSpPr>
          <p:cNvPr id="12" name="Rectangle 11"/>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问题：多峰性侵蚀质量　</a:t>
            </a:r>
            <a:r>
              <a:rPr sz="1200" b="0">
                <a:solidFill>
                  <a:srgbClr val="3A424D"/>
                </a:solidFill>
                <a:latin typeface="微软雅黑" pitchFamily="34" charset="0"/>
                <a:ea typeface="微软雅黑" pitchFamily="34" charset="-122"/>
                <a:cs typeface="微软雅黑" pitchFamily="34" charset="-120"/>
              </a:rPr>
              <a:t>条件独立假设刻画不了目标序列的多峰分布，逐位置取最大概率就可能跨参考混合出重复词语。</a:t>
            </a:r>
          </a:p>
        </p:txBody>
      </p:sp>
      <p:sp>
        <p:nvSpPr>
          <p:cNvPr id="14" name="Rectangle 13"/>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句式–语义分解　</a:t>
            </a:r>
            <a:r>
              <a:rPr sz="1200" b="0">
                <a:solidFill>
                  <a:srgbClr val="3A424D"/>
                </a:solidFill>
                <a:latin typeface="微软雅黑" pitchFamily="34" charset="0"/>
                <a:ea typeface="微软雅黑" pitchFamily="34" charset="-122"/>
                <a:cs typeface="微软雅黑" pitchFamily="34" charset="-120"/>
              </a:rPr>
              <a:t>给定图像，句式模式与语义内容条件独立，由不同组件分别学习：前者管语法框架，后者管视觉内容。</a:t>
            </a:r>
          </a:p>
        </p:txBody>
      </p:sp>
      <p:sp>
        <p:nvSpPr>
          <p:cNvPr id="16" name="Rectangle 15"/>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标签选择替代知识蒸馏　</a:t>
            </a:r>
            <a:r>
              <a:rPr sz="1200" b="0">
                <a:solidFill>
                  <a:srgbClr val="3A424D"/>
                </a:solidFill>
                <a:latin typeface="微软雅黑" pitchFamily="34" charset="0"/>
                <a:ea typeface="微软雅黑" pitchFamily="34" charset="-122"/>
                <a:cs typeface="微软雅黑" pitchFamily="34" charset="-120"/>
              </a:rPr>
              <a:t>直接从多条参考中选与并行解码最匹配的作为监督，摆脱对自回归教师模型能力上限的依赖。</a:t>
            </a:r>
          </a:p>
        </p:txBody>
      </p:sp>
      <p:sp>
        <p:nvSpPr>
          <p:cNvPr id="18" name="Rectangle 17"/>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图像预融合 + NAR/AR 交替训练　</a:t>
            </a:r>
            <a:r>
              <a:rPr sz="1200" b="0">
                <a:solidFill>
                  <a:srgbClr val="3A424D"/>
                </a:solidFill>
                <a:latin typeface="微软雅黑" pitchFamily="34" charset="0"/>
                <a:ea typeface="微软雅黑" pitchFamily="34" charset="-122"/>
                <a:cs typeface="微软雅黑" pitchFamily="34" charset="-120"/>
              </a:rPr>
              <a:t>在解码器输入端就注入视觉语义；共享参数在两种掩码间交替，间接习得时序依赖。</a:t>
            </a:r>
          </a:p>
        </p:txBody>
      </p:sp>
      <p:sp>
        <p:nvSpPr>
          <p:cNvPr id="20" name="Rectangle 19"/>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方法的适用边界　</a:t>
            </a:r>
            <a:r>
              <a:rPr sz="1250" b="0">
                <a:solidFill>
                  <a:srgbClr val="20262E"/>
                </a:solidFill>
                <a:latin typeface="微软雅黑" pitchFamily="34" charset="0"/>
                <a:ea typeface="微软雅黑" pitchFamily="34" charset="-122"/>
                <a:cs typeface="微软雅黑" pitchFamily="34" charset="-120"/>
              </a:rPr>
              <a:t>并行解码把前向次数压到常数级，代价是放宽了输出分布，适合延迟极敏感、能接受质量波动的场景；若要求输出与原模型完全一致，则应选投机解码方案。</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NAR · Pattern Recognition（在投）</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主实验：在最高加速比下取得最优生成质量</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01 · 通义 · 图文预训练</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10 / 28</a:t>
            </a:r>
          </a:p>
        </p:txBody>
      </p:sp>
      <p:sp>
        <p:nvSpPr>
          <p:cNvPr id="9" name="Rectangle 8"/>
          <p:cNvSpPr/>
          <p:nvPr/>
        </p:nvSpPr>
        <p:spPr>
          <a:xfrm>
            <a:off x="502920" y="1883664"/>
            <a:ext cx="6949440" cy="3271935"/>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nar_main.png"/>
          <p:cNvPicPr>
            <a:picLocks noChangeAspect="1"/>
          </p:cNvPicPr>
          <p:nvPr/>
        </p:nvPicPr>
        <p:blipFill>
          <a:blip r:embed="rId2"/>
          <a:stretch>
            <a:fillRect/>
          </a:stretch>
        </p:blipFill>
        <p:spPr>
          <a:xfrm>
            <a:off x="630936" y="2011680"/>
            <a:ext cx="6693407" cy="3015903"/>
          </a:xfrm>
          <a:prstGeom prst="rect">
            <a:avLst/>
          </a:prstGeom>
        </p:spPr>
      </p:pic>
      <p:sp>
        <p:nvSpPr>
          <p:cNvPr id="11" name="Rectangle 10"/>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同加速比下质量最优　</a:t>
            </a:r>
            <a:r>
              <a:rPr sz="1200" b="0">
                <a:solidFill>
                  <a:srgbClr val="3A424D"/>
                </a:solidFill>
                <a:latin typeface="微软雅黑" pitchFamily="34" charset="0"/>
                <a:ea typeface="微软雅黑" pitchFamily="34" charset="-122"/>
                <a:cs typeface="微软雅黑" pitchFamily="34" charset="-120"/>
              </a:rPr>
              <a:t>同为 37.0× 的 EENAIC-KD 只有 122.6，本方法达 CIDEr 125.2。</a:t>
            </a:r>
          </a:p>
        </p:txBody>
      </p:sp>
      <p:sp>
        <p:nvSpPr>
          <p:cNvPr id="13" name="Rectangle 12"/>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不依赖教师即可达到　</a:t>
            </a:r>
            <a:r>
              <a:rPr sz="1200" b="0">
                <a:solidFill>
                  <a:srgbClr val="3A424D"/>
                </a:solidFill>
                <a:latin typeface="微软雅黑" pitchFamily="34" charset="0"/>
                <a:ea typeface="微软雅黑" pitchFamily="34" charset="-122"/>
                <a:cs typeface="微软雅黑" pitchFamily="34" charset="-120"/>
              </a:rPr>
              <a:t>CMAL 与 EENAIC 不用蒸馏时 CIDEr 跌到 60 左右，本方法在同样无教师条件下达 123.6。</a:t>
            </a:r>
          </a:p>
        </p:txBody>
      </p:sp>
      <p:sp>
        <p:nvSpPr>
          <p:cNvPr id="15" name="Rectangle 14"/>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跨范式也有竞争力　</a:t>
            </a:r>
            <a:r>
              <a:rPr sz="1200" b="0">
                <a:solidFill>
                  <a:srgbClr val="3A424D"/>
                </a:solidFill>
                <a:latin typeface="微软雅黑" pitchFamily="34" charset="0"/>
                <a:ea typeface="微软雅黑" pitchFamily="34" charset="-122"/>
                <a:cs typeface="微软雅黑" pitchFamily="34" charset="-120"/>
              </a:rPr>
              <a:t>与半自回归 PNAIC 质量持平而加速高约 5 倍；BoFiCap-NA 质量相当，加速却只有四分之一。</a:t>
            </a:r>
          </a:p>
        </p:txBody>
      </p:sp>
      <p:sp>
        <p:nvSpPr>
          <p:cNvPr id="17" name="Rectangle 16"/>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加速比是结构性的　</a:t>
            </a:r>
            <a:r>
              <a:rPr sz="1200" b="0">
                <a:solidFill>
                  <a:srgbClr val="3A424D"/>
                </a:solidFill>
                <a:latin typeface="微软雅黑" pitchFamily="34" charset="0"/>
                <a:ea typeface="微软雅黑" pitchFamily="34" charset="-122"/>
                <a:cs typeface="微软雅黑" pitchFamily="34" charset="-120"/>
              </a:rPr>
              <a:t>单步并行一次给出全部位置，前向传播次数不随句长增长——AR 基线 1.0×、LaBERT 9.3×、本文 37.0×。</a:t>
            </a:r>
          </a:p>
        </p:txBody>
      </p:sp>
      <p:sp>
        <p:nvSpPr>
          <p:cNvPr id="19" name="Rectangle 18"/>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消融要点　</a:t>
            </a:r>
            <a:r>
              <a:rPr sz="1250" b="0">
                <a:solidFill>
                  <a:srgbClr val="20262E"/>
                </a:solidFill>
                <a:latin typeface="微软雅黑" pitchFamily="34" charset="0"/>
                <a:ea typeface="微软雅黑" pitchFamily="34" charset="-122"/>
                <a:cs typeface="微软雅黑" pitchFamily="34" charset="-120"/>
              </a:rPr>
              <a:t>去掉图像预融合，CIDEr 从 123.7 崩到 40.9——并行解码若不在输入端拿到视觉语义，仅靠交叉注意力撑不起整句预测；交替训练（123.7）优于先 NAR 再 AR（121.2）与纯 NAR（119.2）。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56032"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914400" y="603504"/>
            <a:ext cx="4572000" cy="329184"/>
          </a:xfrm>
          <a:prstGeom prst="rect">
            <a:avLst/>
          </a:prstGeom>
          <a:noFill/>
        </p:spPr>
        <p:txBody>
          <a:bodyPr wrap="square" lIns="0" tIns="0" rIns="0" bIns="0" anchor="t">
            <a:spAutoFit/>
          </a:bodyPr>
          <a:lstStyle/>
          <a:p>
            <a:pPr algn="l">
              <a:spcAft>
                <a:spcPts val="0"/>
              </a:spcAft>
            </a:pPr>
            <a:r>
              <a:rPr sz="1450" b="1">
                <a:solidFill>
                  <a:srgbClr val="1F497D"/>
                </a:solidFill>
                <a:latin typeface="微软雅黑" pitchFamily="34" charset="0"/>
                <a:ea typeface="微软雅黑" pitchFamily="34" charset="-122"/>
                <a:cs typeface="微软雅黑" pitchFamily="34" charset="-120"/>
              </a:rPr>
              <a:t>PART 02</a:t>
            </a:r>
          </a:p>
        </p:txBody>
      </p:sp>
      <p:sp>
        <p:nvSpPr>
          <p:cNvPr id="4" name="TextBox 3"/>
          <p:cNvSpPr txBox="1"/>
          <p:nvPr/>
        </p:nvSpPr>
        <p:spPr>
          <a:xfrm>
            <a:off x="868680" y="969264"/>
            <a:ext cx="10607040" cy="822960"/>
          </a:xfrm>
          <a:prstGeom prst="rect">
            <a:avLst/>
          </a:prstGeom>
          <a:noFill/>
        </p:spPr>
        <p:txBody>
          <a:bodyPr wrap="square" lIns="0" tIns="0" rIns="0" bIns="0" anchor="t">
            <a:spAutoFit/>
          </a:bodyPr>
          <a:lstStyle/>
          <a:p>
            <a:pPr algn="l">
              <a:spcAft>
                <a:spcPts val="0"/>
              </a:spcAft>
            </a:pPr>
            <a:r>
              <a:rPr sz="4000" b="1">
                <a:solidFill>
                  <a:srgbClr val="20262E"/>
                </a:solidFill>
                <a:latin typeface="微软雅黑" pitchFamily="34" charset="0"/>
                <a:ea typeface="微软雅黑" pitchFamily="34" charset="-122"/>
                <a:cs typeface="微软雅黑" pitchFamily="34" charset="-120"/>
              </a:rPr>
              <a:t>校内博士工作　</a:t>
            </a:r>
            <a:r>
              <a:rPr sz="2600" b="1">
                <a:solidFill>
                  <a:srgbClr val="20262E"/>
                </a:solidFill>
                <a:latin typeface="微软雅黑" pitchFamily="34" charset="0"/>
                <a:ea typeface="微软雅黑" pitchFamily="34" charset="-122"/>
                <a:cs typeface="微软雅黑" pitchFamily="34" charset="-120"/>
              </a:rPr>
              <a:t>基于投机解码的推理加速</a:t>
            </a:r>
          </a:p>
        </p:txBody>
      </p:sp>
      <p:sp>
        <p:nvSpPr>
          <p:cNvPr id="5" name="TextBox 4"/>
          <p:cNvSpPr txBox="1"/>
          <p:nvPr/>
        </p:nvSpPr>
        <p:spPr>
          <a:xfrm>
            <a:off x="914400" y="1810512"/>
            <a:ext cx="10424160" cy="310896"/>
          </a:xfrm>
          <a:prstGeom prst="rect">
            <a:avLst/>
          </a:prstGeom>
          <a:noFill/>
        </p:spPr>
        <p:txBody>
          <a:bodyPr wrap="square" lIns="0" tIns="0" rIns="0" bIns="0" anchor="t">
            <a:spAutoFit/>
          </a:bodyPr>
          <a:lstStyle/>
          <a:p>
            <a:pPr algn="l">
              <a:spcAft>
                <a:spcPts val="0"/>
              </a:spcAft>
            </a:pPr>
            <a:r>
              <a:rPr sz="1300" b="0">
                <a:solidFill>
                  <a:srgbClr val="707A87"/>
                </a:solidFill>
                <a:latin typeface="微软雅黑" pitchFamily="34" charset="0"/>
                <a:ea typeface="微软雅黑" pitchFamily="34" charset="-122"/>
                <a:cs typeface="微软雅黑" pitchFamily="34" charset="-120"/>
              </a:rPr>
              <a:t>东南大学 PALM 实验室　｜　一作 ACM MM 2026 ×2　｜　共同点：在输出不失真的前提下减少重型模型被调用的次数</a:t>
            </a:r>
          </a:p>
        </p:txBody>
      </p:sp>
      <p:sp>
        <p:nvSpPr>
          <p:cNvPr id="6" name="Rectangle 5"/>
          <p:cNvSpPr/>
          <p:nvPr/>
        </p:nvSpPr>
        <p:spPr>
          <a:xfrm>
            <a:off x="914400" y="2139696"/>
            <a:ext cx="2651760" cy="365760"/>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987552" y="2139696"/>
            <a:ext cx="2505456" cy="365760"/>
          </a:xfrm>
          <a:prstGeom prst="rect">
            <a:avLst/>
          </a:prstGeom>
          <a:noFill/>
        </p:spPr>
        <p:txBody>
          <a:bodyPr wrap="square" lIns="0" tIns="0" rIns="0" bIns="0" anchor="ctr">
            <a:spAutoFit/>
          </a:bodyPr>
          <a:lstStyle/>
          <a:p>
            <a:pPr algn="ctr">
              <a:spcAft>
                <a:spcPts val="0"/>
              </a:spcAft>
            </a:pPr>
            <a:r>
              <a:rPr sz="1200" b="0">
                <a:solidFill>
                  <a:srgbClr val="707A87"/>
                </a:solidFill>
                <a:latin typeface="微软雅黑" pitchFamily="34" charset="0"/>
                <a:ea typeface="微软雅黑" pitchFamily="34" charset="-122"/>
                <a:cs typeface="微软雅黑" pitchFamily="34" charset="-120"/>
              </a:rPr>
              <a:t>通义 · 图文预训练</a:t>
            </a:r>
          </a:p>
        </p:txBody>
      </p:sp>
      <p:sp>
        <p:nvSpPr>
          <p:cNvPr id="8" name="Rectangle 7"/>
          <p:cNvSpPr/>
          <p:nvPr/>
        </p:nvSpPr>
        <p:spPr>
          <a:xfrm>
            <a:off x="3712464" y="2139696"/>
            <a:ext cx="2651760" cy="36576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3785616" y="2139696"/>
            <a:ext cx="2505456" cy="365760"/>
          </a:xfrm>
          <a:prstGeom prst="rect">
            <a:avLst/>
          </a:prstGeom>
          <a:noFill/>
        </p:spPr>
        <p:txBody>
          <a:bodyPr wrap="square" lIns="0" tIns="0" rIns="0" bIns="0" anchor="ctr">
            <a:spAutoFit/>
          </a:bodyPr>
          <a:lstStyle/>
          <a:p>
            <a:pPr algn="ctr">
              <a:spcAft>
                <a:spcPts val="0"/>
              </a:spcAft>
            </a:pPr>
            <a:r>
              <a:rPr sz="1200" b="1">
                <a:solidFill>
                  <a:srgbClr val="FFFFFF"/>
                </a:solidFill>
                <a:latin typeface="微软雅黑" pitchFamily="34" charset="0"/>
                <a:ea typeface="微软雅黑" pitchFamily="34" charset="-122"/>
                <a:cs typeface="微软雅黑" pitchFamily="34" charset="-120"/>
              </a:rPr>
              <a:t>校内 · 投机解码</a:t>
            </a:r>
          </a:p>
        </p:txBody>
      </p:sp>
      <p:sp>
        <p:nvSpPr>
          <p:cNvPr id="10" name="Rectangle 9"/>
          <p:cNvSpPr/>
          <p:nvPr/>
        </p:nvSpPr>
        <p:spPr>
          <a:xfrm>
            <a:off x="6510528" y="2139696"/>
            <a:ext cx="2651760" cy="365760"/>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6583680" y="2139696"/>
            <a:ext cx="2505456" cy="365760"/>
          </a:xfrm>
          <a:prstGeom prst="rect">
            <a:avLst/>
          </a:prstGeom>
          <a:noFill/>
        </p:spPr>
        <p:txBody>
          <a:bodyPr wrap="square" lIns="0" tIns="0" rIns="0" bIns="0" anchor="ctr">
            <a:spAutoFit/>
          </a:bodyPr>
          <a:lstStyle/>
          <a:p>
            <a:pPr algn="ctr">
              <a:spcAft>
                <a:spcPts val="0"/>
              </a:spcAft>
            </a:pPr>
            <a:r>
              <a:rPr sz="1200" b="0">
                <a:solidFill>
                  <a:srgbClr val="707A87"/>
                </a:solidFill>
                <a:latin typeface="微软雅黑" pitchFamily="34" charset="0"/>
                <a:ea typeface="微软雅黑" pitchFamily="34" charset="-122"/>
                <a:cs typeface="微软雅黑" pitchFamily="34" charset="-120"/>
              </a:rPr>
              <a:t>通义 · GUI Agent</a:t>
            </a:r>
          </a:p>
        </p:txBody>
      </p:sp>
      <p:sp>
        <p:nvSpPr>
          <p:cNvPr id="12" name="Rectangle 11"/>
          <p:cNvSpPr/>
          <p:nvPr/>
        </p:nvSpPr>
        <p:spPr>
          <a:xfrm>
            <a:off x="914400" y="2926080"/>
            <a:ext cx="10424160" cy="106070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Rectangle 12"/>
          <p:cNvSpPr/>
          <p:nvPr/>
        </p:nvSpPr>
        <p:spPr>
          <a:xfrm>
            <a:off x="914400" y="2926080"/>
            <a:ext cx="73152" cy="1060704"/>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1133856" y="2926080"/>
            <a:ext cx="2103120" cy="1060704"/>
          </a:xfrm>
          <a:prstGeom prst="rect">
            <a:avLst/>
          </a:prstGeom>
          <a:noFill/>
        </p:spPr>
        <p:txBody>
          <a:bodyPr wrap="square" lIns="0" tIns="0" rIns="0" bIns="0" anchor="ctr">
            <a:spAutoFit/>
          </a:bodyPr>
          <a:lstStyle/>
          <a:p>
            <a:pPr algn="l">
              <a:lnSpc>
                <a:spcPct val="110000"/>
              </a:lnSpc>
              <a:spcAft>
                <a:spcPts val="0"/>
              </a:spcAft>
            </a:pPr>
            <a:r>
              <a:rPr sz="1600" b="1">
                <a:solidFill>
                  <a:srgbClr val="4F81BD"/>
                </a:solidFill>
                <a:latin typeface="微软雅黑" pitchFamily="34" charset="0"/>
                <a:ea typeface="微软雅黑" pitchFamily="34" charset="-122"/>
                <a:cs typeface="微软雅黑" pitchFamily="34" charset="-120"/>
              </a:rPr>
              <a:t>SpecFLASH</a:t>
            </a:r>
          </a:p>
        </p:txBody>
      </p:sp>
      <p:sp>
        <p:nvSpPr>
          <p:cNvPr id="15" name="TextBox 14"/>
          <p:cNvSpPr txBox="1"/>
          <p:nvPr/>
        </p:nvSpPr>
        <p:spPr>
          <a:xfrm>
            <a:off x="3337560" y="2999232"/>
            <a:ext cx="7818120" cy="914399"/>
          </a:xfrm>
          <a:prstGeom prst="rect">
            <a:avLst/>
          </a:prstGeom>
          <a:noFill/>
        </p:spPr>
        <p:txBody>
          <a:bodyPr wrap="square" lIns="0" tIns="0" rIns="0" bIns="0" anchor="ctr">
            <a:spAutoFit/>
          </a:bodyPr>
          <a:lstStyle/>
          <a:p>
            <a:pPr algn="l">
              <a:lnSpc>
                <a:spcPct val="122000"/>
              </a:lnSpc>
              <a:spcAft>
                <a:spcPts val="0"/>
              </a:spcAft>
            </a:pPr>
            <a:r>
              <a:rPr sz="1300" b="0">
                <a:solidFill>
                  <a:srgbClr val="20262E"/>
                </a:solidFill>
                <a:latin typeface="微软雅黑" pitchFamily="34" charset="0"/>
                <a:ea typeface="微软雅黑" pitchFamily="34" charset="-122"/>
                <a:cs typeface="微软雅黑" pitchFamily="34" charset="-120"/>
              </a:rPr>
              <a:t>离散词元侧的无损加速。视觉词元冗余度高、草稿本身又逐词串行——用可学习查询在草稿输入端压缩视觉词元，半自回归草稿头一次前向并行产出 K 个候选</a:t>
            </a:r>
          </a:p>
        </p:txBody>
      </p:sp>
      <p:sp>
        <p:nvSpPr>
          <p:cNvPr id="16" name="Rectangle 15"/>
          <p:cNvSpPr/>
          <p:nvPr/>
        </p:nvSpPr>
        <p:spPr>
          <a:xfrm>
            <a:off x="914400" y="4114800"/>
            <a:ext cx="10424160" cy="106070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Rectangle 16"/>
          <p:cNvSpPr/>
          <p:nvPr/>
        </p:nvSpPr>
        <p:spPr>
          <a:xfrm>
            <a:off x="914400" y="4114800"/>
            <a:ext cx="73152" cy="1060704"/>
          </a:xfrm>
          <a:prstGeom prst="rect">
            <a:avLst/>
          </a:prstGeom>
          <a:solidFill>
            <a:srgbClr val="2E7D5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1133856" y="4114800"/>
            <a:ext cx="2103120" cy="1060704"/>
          </a:xfrm>
          <a:prstGeom prst="rect">
            <a:avLst/>
          </a:prstGeom>
          <a:noFill/>
        </p:spPr>
        <p:txBody>
          <a:bodyPr wrap="square" lIns="0" tIns="0" rIns="0" bIns="0" anchor="ctr">
            <a:spAutoFit/>
          </a:bodyPr>
          <a:lstStyle/>
          <a:p>
            <a:pPr algn="l">
              <a:lnSpc>
                <a:spcPct val="110000"/>
              </a:lnSpc>
              <a:spcAft>
                <a:spcPts val="0"/>
              </a:spcAft>
            </a:pPr>
            <a:r>
              <a:rPr sz="1600" b="1">
                <a:solidFill>
                  <a:srgbClr val="2E7D5B"/>
                </a:solidFill>
                <a:latin typeface="微软雅黑" pitchFamily="34" charset="0"/>
                <a:ea typeface="微软雅黑" pitchFamily="34" charset="-122"/>
                <a:cs typeface="微软雅黑" pitchFamily="34" charset="-120"/>
              </a:rPr>
              <a:t>SV-VLA</a:t>
            </a:r>
          </a:p>
        </p:txBody>
      </p:sp>
      <p:sp>
        <p:nvSpPr>
          <p:cNvPr id="19" name="TextBox 18"/>
          <p:cNvSpPr txBox="1"/>
          <p:nvPr/>
        </p:nvSpPr>
        <p:spPr>
          <a:xfrm>
            <a:off x="3337560" y="4187952"/>
            <a:ext cx="7818120" cy="914399"/>
          </a:xfrm>
          <a:prstGeom prst="rect">
            <a:avLst/>
          </a:prstGeom>
          <a:noFill/>
        </p:spPr>
        <p:txBody>
          <a:bodyPr wrap="square" lIns="0" tIns="0" rIns="0" bIns="0" anchor="ctr">
            <a:spAutoFit/>
          </a:bodyPr>
          <a:lstStyle/>
          <a:p>
            <a:pPr algn="l">
              <a:lnSpc>
                <a:spcPct val="122000"/>
              </a:lnSpc>
              <a:spcAft>
                <a:spcPts val="0"/>
              </a:spcAft>
            </a:pPr>
            <a:r>
              <a:rPr sz="1300" b="0">
                <a:solidFill>
                  <a:srgbClr val="20262E"/>
                </a:solidFill>
                <a:latin typeface="微软雅黑" pitchFamily="34" charset="0"/>
                <a:ea typeface="微软雅黑" pitchFamily="34" charset="-122"/>
                <a:cs typeface="微软雅黑" pitchFamily="34" charset="-120"/>
              </a:rPr>
              <a:t>连续动作侧的具身闭环。动作分块内开环执行没有环境反馈，误差累积——重型 VLA 低频宏观规划 + 轻量验证器高频闭环校验，归一化偏差越界即触发重规划</a:t>
            </a:r>
          </a:p>
        </p:txBody>
      </p:sp>
      <p:sp>
        <p:nvSpPr>
          <p:cNvPr id="20" name="TextBox 19"/>
          <p:cNvSpPr txBox="1"/>
          <p:nvPr/>
        </p:nvSpPr>
        <p:spPr>
          <a:xfrm>
            <a:off x="914400" y="5486400"/>
            <a:ext cx="10424160" cy="822960"/>
          </a:xfrm>
          <a:prstGeom prst="rect">
            <a:avLst/>
          </a:prstGeom>
          <a:noFill/>
        </p:spPr>
        <p:txBody>
          <a:bodyPr wrap="square" lIns="0" tIns="0" rIns="0" bIns="0" anchor="t">
            <a:spAutoFit/>
          </a:bodyPr>
          <a:lstStyle/>
          <a:p>
            <a:pPr algn="l">
              <a:lnSpc>
                <a:spcPct val="130000"/>
              </a:lnSpc>
              <a:spcAft>
                <a:spcPts val="0"/>
              </a:spcAft>
            </a:pPr>
            <a:r>
              <a:rPr sz="1250" b="1">
                <a:solidFill>
                  <a:srgbClr val="1F497D"/>
                </a:solidFill>
                <a:latin typeface="微软雅黑" pitchFamily="34" charset="0"/>
                <a:ea typeface="微软雅黑" pitchFamily="34" charset="-122"/>
                <a:cs typeface="微软雅黑" pitchFamily="34" charset="-120"/>
              </a:rPr>
              <a:t>从词元到动作　</a:t>
            </a:r>
            <a:r>
              <a:rPr sz="1200" b="0">
                <a:solidFill>
                  <a:srgbClr val="3A424D"/>
                </a:solidFill>
                <a:latin typeface="微软雅黑" pitchFamily="34" charset="0"/>
                <a:ea typeface="微软雅黑" pitchFamily="34" charset="-122"/>
                <a:cs typeface="微软雅黑" pitchFamily="34" charset="-120"/>
              </a:rPr>
              <a:t>草稿-验证的分工原本只用于离散词元：草稿模型便宜地提议、目标模型一次并行地验证。SV-VLA 把这一分工推广到连续动作空间——「验证」不再是比较词元分布，而是用轻量模型判断当前观测下原动作是否仍然适用；判断为不适用时，才请重型模型重新规划。</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SpecFLASH · ACM MM 2026</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为什么投机解码能加速，多模态又多了哪两个瓶颈</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02 · 校内 · 投机解码</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12 / 28</a:t>
            </a:r>
          </a:p>
        </p:txBody>
      </p:sp>
      <p:sp>
        <p:nvSpPr>
          <p:cNvPr id="9" name="Rectangle 8"/>
          <p:cNvSpPr/>
          <p:nvPr/>
        </p:nvSpPr>
        <p:spPr>
          <a:xfrm>
            <a:off x="725492" y="1481328"/>
            <a:ext cx="5086975" cy="2734056"/>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spec_flow.png"/>
          <p:cNvPicPr>
            <a:picLocks noChangeAspect="1"/>
          </p:cNvPicPr>
          <p:nvPr/>
        </p:nvPicPr>
        <p:blipFill>
          <a:blip r:embed="rId2"/>
          <a:stretch>
            <a:fillRect/>
          </a:stretch>
        </p:blipFill>
        <p:spPr>
          <a:xfrm>
            <a:off x="853508" y="1609344"/>
            <a:ext cx="4830943" cy="2478024"/>
          </a:xfrm>
          <a:prstGeom prst="rect">
            <a:avLst/>
          </a:prstGeom>
        </p:spPr>
      </p:pic>
      <p:sp>
        <p:nvSpPr>
          <p:cNvPr id="11" name="TextBox 10"/>
          <p:cNvSpPr txBox="1"/>
          <p:nvPr/>
        </p:nvSpPr>
        <p:spPr>
          <a:xfrm>
            <a:off x="502920" y="4251960"/>
            <a:ext cx="553212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图1-5　投机解码的基本流程</a:t>
            </a:r>
          </a:p>
        </p:txBody>
      </p:sp>
      <p:sp>
        <p:nvSpPr>
          <p:cNvPr id="12" name="Rectangle 11"/>
          <p:cNvSpPr/>
          <p:nvPr/>
        </p:nvSpPr>
        <p:spPr>
          <a:xfrm>
            <a:off x="6397407" y="1481328"/>
            <a:ext cx="5045129" cy="2734056"/>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3" name="Picture 12" descr="spec_redundancy.png"/>
          <p:cNvPicPr>
            <a:picLocks noChangeAspect="1"/>
          </p:cNvPicPr>
          <p:nvPr/>
        </p:nvPicPr>
        <p:blipFill>
          <a:blip r:embed="rId3"/>
          <a:stretch>
            <a:fillRect/>
          </a:stretch>
        </p:blipFill>
        <p:spPr>
          <a:xfrm>
            <a:off x="6525423" y="1609344"/>
            <a:ext cx="4789097" cy="2478024"/>
          </a:xfrm>
          <a:prstGeom prst="rect">
            <a:avLst/>
          </a:prstGeom>
        </p:spPr>
      </p:pic>
      <p:sp>
        <p:nvSpPr>
          <p:cNvPr id="14" name="TextBox 13"/>
          <p:cNvSpPr txBox="1"/>
          <p:nvPr/>
        </p:nvSpPr>
        <p:spPr>
          <a:xfrm>
            <a:off x="6153912" y="4251960"/>
            <a:ext cx="553212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图1-6　多模态投机解码面临的视觉词元冗余</a:t>
            </a:r>
          </a:p>
        </p:txBody>
      </p:sp>
      <p:sp>
        <p:nvSpPr>
          <p:cNvPr id="15" name="Rectangle 14"/>
          <p:cNvSpPr/>
          <p:nvPr/>
        </p:nvSpPr>
        <p:spPr>
          <a:xfrm>
            <a:off x="502920" y="472744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704088" y="4663440"/>
            <a:ext cx="3392424" cy="914400"/>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访存受限，不是算力受限　</a:t>
            </a:r>
            <a:r>
              <a:rPr sz="1150" b="0">
                <a:solidFill>
                  <a:srgbClr val="3A424D"/>
                </a:solidFill>
                <a:latin typeface="微软雅黑" pitchFamily="34" charset="0"/>
                <a:ea typeface="微软雅黑" pitchFamily="34" charset="-122"/>
                <a:cs typeface="微软雅黑" pitchFamily="34" charset="-120"/>
              </a:rPr>
              <a:t>每步只处理一个新词元的查询，却要读全部 KV Cache 与权重；一次前向里多验证几个候选几乎不增加耗时。</a:t>
            </a:r>
          </a:p>
        </p:txBody>
      </p:sp>
      <p:sp>
        <p:nvSpPr>
          <p:cNvPr id="17" name="Rectangle 16"/>
          <p:cNvSpPr/>
          <p:nvPr/>
        </p:nvSpPr>
        <p:spPr>
          <a:xfrm>
            <a:off x="4297680" y="472744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4498848" y="4663440"/>
            <a:ext cx="3392424" cy="914400"/>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瓶颈一：视觉词元占比高　</a:t>
            </a:r>
            <a:r>
              <a:rPr sz="1150" b="0">
                <a:solidFill>
                  <a:srgbClr val="3A424D"/>
                </a:solidFill>
                <a:latin typeface="微软雅黑" pitchFamily="34" charset="0"/>
                <a:ea typeface="微软雅黑" pitchFamily="34" charset="-122"/>
                <a:cs typeface="微软雅黑" pitchFamily="34" charset="-120"/>
              </a:rPr>
              <a:t>CLIP-ViT-L 每张图 576 个视觉词元，4 个示例就超过 2000 个，冗余度远高于文本。</a:t>
            </a:r>
          </a:p>
        </p:txBody>
      </p:sp>
      <p:sp>
        <p:nvSpPr>
          <p:cNvPr id="19" name="Rectangle 18"/>
          <p:cNvSpPr/>
          <p:nvPr/>
        </p:nvSpPr>
        <p:spPr>
          <a:xfrm>
            <a:off x="8092440" y="472744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8293608" y="4663440"/>
            <a:ext cx="3392424" cy="914400"/>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瓶颈二：草稿本身仍串行　</a:t>
            </a:r>
            <a:r>
              <a:rPr sz="1150" b="0">
                <a:solidFill>
                  <a:srgbClr val="3A424D"/>
                </a:solidFill>
                <a:latin typeface="微软雅黑" pitchFamily="34" charset="0"/>
                <a:ea typeface="微软雅黑" pitchFamily="34" charset="-122"/>
                <a:cs typeface="微软雅黑" pitchFamily="34" charset="-120"/>
              </a:rPr>
              <a:t>为纯文本设计的草稿策略逐词生成 K 个候选，草稿阶段自己成了新的瓶颈。</a:t>
            </a:r>
          </a:p>
        </p:txBody>
      </p:sp>
      <p:sp>
        <p:nvSpPr>
          <p:cNvPr id="21" name="Rectangle 20"/>
          <p:cNvSpPr/>
          <p:nvPr/>
        </p:nvSpPr>
        <p:spPr>
          <a:xfrm>
            <a:off x="502920" y="5742432"/>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p:cNvSpPr txBox="1"/>
          <p:nvPr/>
        </p:nvSpPr>
        <p:spPr>
          <a:xfrm>
            <a:off x="777240" y="5954109"/>
            <a:ext cx="10607040" cy="216726"/>
          </a:xfrm>
          <a:prstGeom prst="rect">
            <a:avLst/>
          </a:prstGeom>
          <a:noFill/>
        </p:spPr>
        <p:txBody>
          <a:bodyPr wrap="square" lIns="0" tIns="0" rIns="0" bIns="0" anchor="ctr">
            <a:spAutoFit/>
          </a:bodyPr>
          <a:lstStyle/>
          <a:p>
            <a:pPr algn="l">
              <a:lnSpc>
                <a:spcPct val="118000"/>
              </a:lnSpc>
              <a:spcAft>
                <a:spcPts val="0"/>
              </a:spcAft>
            </a:pPr>
            <a:r>
              <a:rPr sz="1300" b="1" dirty="0" err="1">
                <a:solidFill>
                  <a:srgbClr val="1F497D"/>
                </a:solidFill>
                <a:latin typeface="微软雅黑" pitchFamily="34" charset="0"/>
                <a:ea typeface="微软雅黑" pitchFamily="34" charset="-122"/>
                <a:cs typeface="微软雅黑" pitchFamily="34" charset="-120"/>
              </a:rPr>
              <a:t>目标</a:t>
            </a:r>
            <a:r>
              <a:rPr sz="1300" b="1" dirty="0">
                <a:solidFill>
                  <a:srgbClr val="1F497D"/>
                </a:solidFill>
                <a:latin typeface="微软雅黑" pitchFamily="34" charset="0"/>
                <a:ea typeface="微软雅黑" pitchFamily="34" charset="-122"/>
                <a:cs typeface="微软雅黑" pitchFamily="34" charset="-120"/>
              </a:rPr>
              <a:t>　</a:t>
            </a:r>
            <a:r>
              <a:rPr sz="1250" b="0" dirty="0" err="1">
                <a:solidFill>
                  <a:srgbClr val="20262E"/>
                </a:solidFill>
                <a:latin typeface="微软雅黑" pitchFamily="34" charset="0"/>
                <a:ea typeface="微软雅黑" pitchFamily="34" charset="-122"/>
                <a:cs typeface="微软雅黑" pitchFamily="34" charset="-120"/>
              </a:rPr>
              <a:t>在输出分布逐位置严格等于标准自回归解码的前提下，把重型目标模型被调用的次数降下来</a:t>
            </a:r>
            <a:endParaRPr sz="1250" b="0" dirty="0">
              <a:solidFill>
                <a:srgbClr val="20262E"/>
              </a:solidFill>
              <a:latin typeface="微软雅黑" pitchFamily="34" charset="0"/>
              <a:ea typeface="微软雅黑" pitchFamily="34" charset="-122"/>
              <a:cs typeface="微软雅黑" pitchFamily="34" charset="-12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SpecFLASH · ACM MM 2026</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视觉压缩 + 半自回归草稿头，并从理论上证明无损</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02 · 校内 · 投机解码</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13 / 28</a:t>
            </a:r>
          </a:p>
        </p:txBody>
      </p:sp>
      <p:sp>
        <p:nvSpPr>
          <p:cNvPr id="9" name="Rectangle 8"/>
          <p:cNvSpPr/>
          <p:nvPr/>
        </p:nvSpPr>
        <p:spPr>
          <a:xfrm>
            <a:off x="1148631" y="1481328"/>
            <a:ext cx="5658017" cy="3785616"/>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spec_arch.png"/>
          <p:cNvPicPr>
            <a:picLocks noChangeAspect="1"/>
          </p:cNvPicPr>
          <p:nvPr/>
        </p:nvPicPr>
        <p:blipFill>
          <a:blip r:embed="rId2"/>
          <a:stretch>
            <a:fillRect/>
          </a:stretch>
        </p:blipFill>
        <p:spPr>
          <a:xfrm>
            <a:off x="1276647" y="1609344"/>
            <a:ext cx="5401985" cy="3529584"/>
          </a:xfrm>
          <a:prstGeom prst="rect">
            <a:avLst/>
          </a:prstGeom>
        </p:spPr>
      </p:pic>
      <p:sp>
        <p:nvSpPr>
          <p:cNvPr id="11" name="TextBox 10"/>
          <p:cNvSpPr txBox="1"/>
          <p:nvPr/>
        </p:nvSpPr>
        <p:spPr>
          <a:xfrm>
            <a:off x="502920" y="5303520"/>
            <a:ext cx="694944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图5-1　SpecFLASH 整体架构：目标模型（左，冻结）与特征级草稿模型（右）</a:t>
            </a:r>
          </a:p>
        </p:txBody>
      </p:sp>
      <p:sp>
        <p:nvSpPr>
          <p:cNvPr id="12" name="Rectangle 11"/>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只压草稿的输入端　</a:t>
            </a:r>
            <a:r>
              <a:rPr sz="1200" b="0">
                <a:solidFill>
                  <a:srgbClr val="3A424D"/>
                </a:solidFill>
                <a:latin typeface="微软雅黑" pitchFamily="34" charset="0"/>
                <a:ea typeface="微软雅黑" pitchFamily="34" charset="-122"/>
                <a:cs typeface="微软雅黑" pitchFamily="34" charset="-120"/>
              </a:rPr>
              <a:t>Nc 个可学习查询把次顶层特征的视觉部分由 576 压到 64，文本部分保持不变；目标模型始终看完整序列。</a:t>
            </a:r>
          </a:p>
        </p:txBody>
      </p:sp>
      <p:sp>
        <p:nvSpPr>
          <p:cNvPr id="14" name="Rectangle 13"/>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半自回归草稿头　</a:t>
            </a:r>
            <a:r>
              <a:rPr sz="1200" b="0">
                <a:solidFill>
                  <a:srgbClr val="3A424D"/>
                </a:solidFill>
                <a:latin typeface="微软雅黑" pitchFamily="34" charset="0"/>
                <a:ea typeface="微软雅黑" pitchFamily="34" charset="-122"/>
                <a:cs typeface="微软雅黑" pitchFamily="34" charset="-120"/>
              </a:rPr>
              <a:t>拼上 K 个位置嵌入后单次前向并行产出 K 个候选，草稿阶段不再逐词串行。</a:t>
            </a:r>
          </a:p>
        </p:txBody>
      </p:sp>
      <p:sp>
        <p:nvSpPr>
          <p:cNvPr id="16" name="Rectangle 15"/>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双训练目标　</a:t>
            </a:r>
            <a:r>
              <a:rPr sz="1200" b="0">
                <a:solidFill>
                  <a:srgbClr val="3A424D"/>
                </a:solidFill>
                <a:latin typeface="微软雅黑" pitchFamily="34" charset="0"/>
                <a:ea typeface="微软雅黑" pitchFamily="34" charset="-122"/>
                <a:cs typeface="微软雅黑" pitchFamily="34" charset="-120"/>
              </a:rPr>
              <a:t>Smooth L1 回归损失在特征空间对齐目标模型隐状态，分类损失对齐输出分布。</a:t>
            </a:r>
          </a:p>
        </p:txBody>
      </p:sp>
      <p:sp>
        <p:nvSpPr>
          <p:cNvPr id="18" name="Rectangle 17"/>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无损性证明　</a:t>
            </a:r>
            <a:r>
              <a:rPr sz="1200" b="0">
                <a:solidFill>
                  <a:srgbClr val="3A424D"/>
                </a:solidFill>
                <a:latin typeface="微软雅黑" pitchFamily="34" charset="0"/>
                <a:ea typeface="微软雅黑" pitchFamily="34" charset="-122"/>
                <a:cs typeface="微软雅黑" pitchFamily="34" charset="-120"/>
              </a:rPr>
              <a:t>按接受概率接受候选、拒绝则从残差分布重采样，可证逐位置输出分布严格等于目标分布。</a:t>
            </a:r>
          </a:p>
        </p:txBody>
      </p:sp>
      <p:sp>
        <p:nvSpPr>
          <p:cNvPr id="20" name="Rectangle 19"/>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为什么压缩只放在草稿端　</a:t>
            </a:r>
            <a:r>
              <a:rPr sz="1250" b="0">
                <a:solidFill>
                  <a:srgbClr val="20262E"/>
                </a:solidFill>
                <a:latin typeface="微软雅黑" pitchFamily="34" charset="0"/>
                <a:ea typeface="微软雅黑" pitchFamily="34" charset="-122"/>
                <a:cs typeface="微软雅黑" pitchFamily="34" charset="-120"/>
              </a:rPr>
              <a:t>目标模型看完整序列，是无损性成立的前提；压缩只影响「草稿提得准不准」，提不准最多是接受率下降、加速变少，绝不会改变最终输出。</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SpecFLASH · ACM MM 2026</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主实验：两个目标模型上都取得最高加速比</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02 · 校内 · 投机解码</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14 / 28</a:t>
            </a:r>
          </a:p>
        </p:txBody>
      </p:sp>
      <p:sp>
        <p:nvSpPr>
          <p:cNvPr id="9" name="Rectangle 8"/>
          <p:cNvSpPr/>
          <p:nvPr/>
        </p:nvSpPr>
        <p:spPr>
          <a:xfrm>
            <a:off x="1672289" y="1883664"/>
            <a:ext cx="4610700" cy="330098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spec_main.png"/>
          <p:cNvPicPr>
            <a:picLocks noChangeAspect="1"/>
          </p:cNvPicPr>
          <p:nvPr/>
        </p:nvPicPr>
        <p:blipFill>
          <a:blip r:embed="rId2"/>
          <a:stretch>
            <a:fillRect/>
          </a:stretch>
        </p:blipFill>
        <p:spPr>
          <a:xfrm>
            <a:off x="1800305" y="2011680"/>
            <a:ext cx="4354668" cy="3044952"/>
          </a:xfrm>
          <a:prstGeom prst="rect">
            <a:avLst/>
          </a:prstGeom>
        </p:spPr>
      </p:pic>
      <p:sp>
        <p:nvSpPr>
          <p:cNvPr id="11" name="Rectangle 10"/>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加速比最高　</a:t>
            </a:r>
            <a:r>
              <a:rPr sz="1200" b="0">
                <a:solidFill>
                  <a:srgbClr val="3A424D"/>
                </a:solidFill>
                <a:latin typeface="微软雅黑" pitchFamily="34" charset="0"/>
                <a:ea typeface="微软雅黑" pitchFamily="34" charset="-122"/>
                <a:cs typeface="微软雅黑" pitchFamily="34" charset="-120"/>
              </a:rPr>
              <a:t>QwenVL-2.5 上 2.68×、LLaVA-1.5 上 1.83×，均高于表中全部对比方法。</a:t>
            </a:r>
          </a:p>
        </p:txBody>
      </p:sp>
      <p:sp>
        <p:nvSpPr>
          <p:cNvPr id="13" name="Rectangle 12"/>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换任务同样成立　</a:t>
            </a:r>
            <a:r>
              <a:rPr sz="1200" b="0">
                <a:solidFill>
                  <a:srgbClr val="3A424D"/>
                </a:solidFill>
                <a:latin typeface="微软雅黑" pitchFamily="34" charset="0"/>
                <a:ea typeface="微软雅黑" pitchFamily="34" charset="-122"/>
                <a:cs typeface="微软雅黑" pitchFamily="34" charset="-120"/>
              </a:rPr>
              <a:t>视觉指令调优上 LLaVA-1.5 达 2.55×，较 Eagle-MM 的 2.21× 高 15%——收益来自草稿侧设计。</a:t>
            </a:r>
          </a:p>
        </p:txBody>
      </p:sp>
      <p:sp>
        <p:nvSpPr>
          <p:cNvPr id="15" name="Rectangle 14"/>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接受长度是根因　</a:t>
            </a:r>
            <a:r>
              <a:rPr sz="1200" b="0">
                <a:solidFill>
                  <a:srgbClr val="3A424D"/>
                </a:solidFill>
                <a:latin typeface="微软雅黑" pitchFamily="34" charset="0"/>
                <a:ea typeface="微软雅黑" pitchFamily="34" charset="-122"/>
                <a:cs typeface="微软雅黑" pitchFamily="34" charset="-120"/>
              </a:rPr>
              <a:t>单位草稿接受长度由自回归草稿类方法的 0.69~0.83 提到 2.63~3.21：一次验证多产出词元。</a:t>
            </a:r>
          </a:p>
        </p:txBody>
      </p:sp>
      <p:sp>
        <p:nvSpPr>
          <p:cNvPr id="17" name="Rectangle 16"/>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反直觉的消融　</a:t>
            </a:r>
            <a:r>
              <a:rPr sz="1200" b="0">
                <a:solidFill>
                  <a:srgbClr val="3A424D"/>
                </a:solidFill>
                <a:latin typeface="微软雅黑" pitchFamily="34" charset="0"/>
                <a:ea typeface="微软雅黑" pitchFamily="34" charset="-122"/>
                <a:cs typeface="微软雅黑" pitchFamily="34" charset="-120"/>
              </a:rPr>
              <a:t>把 FastV、SGL 等为目标模型设计的视觉压缩搬到草稿端，加速反而低于不压缩——压缩方向必须与草稿的目标一致。</a:t>
            </a:r>
          </a:p>
        </p:txBody>
      </p:sp>
      <p:sp>
        <p:nvSpPr>
          <p:cNvPr id="19" name="Rectangle 18"/>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成果　</a:t>
            </a:r>
            <a:r>
              <a:rPr sz="1250" b="0">
                <a:solidFill>
                  <a:srgbClr val="20262E"/>
                </a:solidFill>
                <a:latin typeface="微软雅黑" pitchFamily="34" charset="0"/>
                <a:ea typeface="微软雅黑" pitchFamily="34" charset="-122"/>
                <a:cs typeface="微软雅黑" pitchFamily="34" charset="-120"/>
              </a:rPr>
              <a:t>SpecFLASH: Latent-Aware Semi-Autoregressive Speculative Decoding for Multimodal Tasks，ACM MM 2026（CCF A 会议）；以上加速均在输出分布严格一致的前提下取得。</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IEEE TPAMI · under review（major revision）</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两项工作的协同：上下文学习的端到端高效推理</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02 · 校内 · 投机解码</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18 / 28</a:t>
            </a:r>
          </a:p>
        </p:txBody>
      </p:sp>
      <p:sp>
        <p:nvSpPr>
          <p:cNvPr id="9" name="Rectangle 8"/>
          <p:cNvSpPr/>
          <p:nvPr/>
        </p:nvSpPr>
        <p:spPr>
          <a:xfrm>
            <a:off x="514988" y="1463040"/>
            <a:ext cx="5507983" cy="3739896"/>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icl_arch.png"/>
          <p:cNvPicPr>
            <a:picLocks noChangeAspect="1"/>
          </p:cNvPicPr>
          <p:nvPr/>
        </p:nvPicPr>
        <p:blipFill>
          <a:blip r:embed="rId2"/>
          <a:stretch>
            <a:fillRect/>
          </a:stretch>
        </p:blipFill>
        <p:spPr>
          <a:xfrm>
            <a:off x="643004" y="1591056"/>
            <a:ext cx="5251951" cy="3483863"/>
          </a:xfrm>
          <a:prstGeom prst="rect">
            <a:avLst/>
          </a:prstGeom>
        </p:spPr>
      </p:pic>
      <p:sp>
        <p:nvSpPr>
          <p:cNvPr id="11" name="TextBox 10"/>
          <p:cNvSpPr txBox="1"/>
          <p:nvPr/>
        </p:nvSpPr>
        <p:spPr>
          <a:xfrm>
            <a:off x="502920" y="5239512"/>
            <a:ext cx="553212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图5-4　整体结构与非对称验证</a:t>
            </a:r>
          </a:p>
        </p:txBody>
      </p:sp>
      <p:sp>
        <p:nvSpPr>
          <p:cNvPr id="12" name="Rectangle 11"/>
          <p:cNvSpPr/>
          <p:nvPr/>
        </p:nvSpPr>
        <p:spPr>
          <a:xfrm>
            <a:off x="6243470" y="1463040"/>
            <a:ext cx="5353003" cy="3739895"/>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3" name="Picture 12" descr="icl_main.png"/>
          <p:cNvPicPr>
            <a:picLocks noChangeAspect="1"/>
          </p:cNvPicPr>
          <p:nvPr/>
        </p:nvPicPr>
        <p:blipFill>
          <a:blip r:embed="rId3"/>
          <a:stretch>
            <a:fillRect/>
          </a:stretch>
        </p:blipFill>
        <p:spPr>
          <a:xfrm>
            <a:off x="6371486" y="1591056"/>
            <a:ext cx="5096971" cy="3483863"/>
          </a:xfrm>
          <a:prstGeom prst="rect">
            <a:avLst/>
          </a:prstGeom>
        </p:spPr>
      </p:pic>
      <p:sp>
        <p:nvSpPr>
          <p:cNvPr id="14" name="TextBox 13"/>
          <p:cNvSpPr txBox="1"/>
          <p:nvPr/>
        </p:nvSpPr>
        <p:spPr>
          <a:xfrm>
            <a:off x="6153912" y="5239512"/>
            <a:ext cx="553212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与词元压缩类方法的对比</a:t>
            </a:r>
          </a:p>
        </p:txBody>
      </p:sp>
      <p:sp>
        <p:nvSpPr>
          <p:cNvPr id="15" name="Rectangle 14"/>
          <p:cNvSpPr/>
          <p:nvPr/>
        </p:nvSpPr>
        <p:spPr>
          <a:xfrm>
            <a:off x="502920" y="5632704"/>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777240" y="5632704"/>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协同点　</a:t>
            </a:r>
            <a:r>
              <a:rPr sz="1200" b="0">
                <a:solidFill>
                  <a:srgbClr val="20262E"/>
                </a:solidFill>
                <a:latin typeface="微软雅黑" pitchFamily="34" charset="0"/>
                <a:ea typeface="微软雅黑" pitchFamily="34" charset="-122"/>
                <a:cs typeface="微软雅黑" pitchFamily="34" charset="-120"/>
              </a:rPr>
              <a:t>示例的作用是示范输出模式而非提供视觉细节，因此每个示例可压到 2 个词元、查询图像不压缩，形成非对称验证；端到端 2.98×，CIDEr 恒为 117.5——FastV 加速 2.22× 却掉到 105.1。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SV-VLA · ACM MM 2026</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具身控制：单次决策延迟与控制频率的冲突</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02 · 校内 · 投机解码</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15 / 28</a:t>
            </a:r>
          </a:p>
        </p:txBody>
      </p:sp>
      <p:sp>
        <p:nvSpPr>
          <p:cNvPr id="9" name="Rectangle 8"/>
          <p:cNvSpPr/>
          <p:nvPr/>
        </p:nvSpPr>
        <p:spPr>
          <a:xfrm>
            <a:off x="1463040" y="1463040"/>
            <a:ext cx="9262872" cy="2718559"/>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vla_paradigm.png"/>
          <p:cNvPicPr>
            <a:picLocks noChangeAspect="1"/>
          </p:cNvPicPr>
          <p:nvPr/>
        </p:nvPicPr>
        <p:blipFill>
          <a:blip r:embed="rId2"/>
          <a:stretch>
            <a:fillRect/>
          </a:stretch>
        </p:blipFill>
        <p:spPr>
          <a:xfrm>
            <a:off x="1591056" y="1591056"/>
            <a:ext cx="9006840" cy="2462527"/>
          </a:xfrm>
          <a:prstGeom prst="rect">
            <a:avLst/>
          </a:prstGeom>
        </p:spPr>
      </p:pic>
      <p:sp>
        <p:nvSpPr>
          <p:cNvPr id="11" name="TextBox 10"/>
          <p:cNvSpPr txBox="1"/>
          <p:nvPr/>
        </p:nvSpPr>
        <p:spPr>
          <a:xfrm>
            <a:off x="1463040" y="4218175"/>
            <a:ext cx="9262872"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图6-1　动作分块、投机解码与投机验证三种范式的对比</a:t>
            </a:r>
          </a:p>
        </p:txBody>
      </p:sp>
      <p:sp>
        <p:nvSpPr>
          <p:cNvPr id="12" name="Rectangle 11"/>
          <p:cNvSpPr/>
          <p:nvPr/>
        </p:nvSpPr>
        <p:spPr>
          <a:xfrm>
            <a:off x="502920" y="4690872"/>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704088" y="4626864"/>
            <a:ext cx="3392424" cy="914400"/>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硬约束　</a:t>
            </a:r>
            <a:r>
              <a:rPr sz="1150" b="0">
                <a:solidFill>
                  <a:srgbClr val="3A424D"/>
                </a:solidFill>
                <a:latin typeface="微软雅黑" pitchFamily="34" charset="0"/>
                <a:ea typeface="微软雅黑" pitchFamily="34" charset="-122"/>
                <a:cs typeface="微软雅黑" pitchFamily="34" charset="-120"/>
              </a:rPr>
              <a:t>VLA 需以 10Hz 以上输出动作，控制间隔约 100 毫秒；而大规模 VLA 单次前向实测 1.373 秒，差约一个数量级。</a:t>
            </a:r>
          </a:p>
        </p:txBody>
      </p:sp>
      <p:sp>
        <p:nvSpPr>
          <p:cNvPr id="14" name="Rectangle 13"/>
          <p:cNvSpPr/>
          <p:nvPr/>
        </p:nvSpPr>
        <p:spPr>
          <a:xfrm>
            <a:off x="4297680" y="4690872"/>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4498848" y="4626864"/>
            <a:ext cx="3392424" cy="914400"/>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开环分块的代价　</a:t>
            </a:r>
            <a:r>
              <a:rPr sz="1150" b="0">
                <a:solidFill>
                  <a:srgbClr val="3A424D"/>
                </a:solidFill>
                <a:latin typeface="微软雅黑" pitchFamily="34" charset="0"/>
                <a:ea typeface="微软雅黑" pitchFamily="34" charset="-122"/>
                <a:cs typeface="微软雅黑" pitchFamily="34" charset="-120"/>
              </a:rPr>
              <a:t>分块由 K=8 放大到 K=64 换来 3.15× 加速，成功率却从 96.0% 掉到 79.5%——分块内没有环境反馈。</a:t>
            </a:r>
          </a:p>
        </p:txBody>
      </p:sp>
      <p:sp>
        <p:nvSpPr>
          <p:cNvPr id="16" name="Rectangle 15"/>
          <p:cNvSpPr/>
          <p:nvPr/>
        </p:nvSpPr>
        <p:spPr>
          <a:xfrm>
            <a:off x="8092440" y="4690872"/>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8293608" y="4626864"/>
            <a:ext cx="3392424" cy="914400"/>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标准投机解码不适用　</a:t>
            </a:r>
            <a:r>
              <a:rPr sz="1150" b="0">
                <a:solidFill>
                  <a:srgbClr val="3A424D"/>
                </a:solidFill>
                <a:latin typeface="微软雅黑" pitchFamily="34" charset="0"/>
                <a:ea typeface="微软雅黑" pitchFamily="34" charset="-122"/>
                <a:cs typeface="微软雅黑" pitchFamily="34" charset="-120"/>
              </a:rPr>
              <a:t>连续动作空间没有词元分布可比，接受-重采样那套并行验证无法直接套用。</a:t>
            </a:r>
          </a:p>
        </p:txBody>
      </p:sp>
      <p:sp>
        <p:nvSpPr>
          <p:cNvPr id="18" name="Rectangle 17"/>
          <p:cNvSpPr/>
          <p:nvPr/>
        </p:nvSpPr>
        <p:spPr>
          <a:xfrm>
            <a:off x="502920" y="5705856"/>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777240" y="5705856"/>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思路　</a:t>
            </a:r>
            <a:r>
              <a:rPr sz="1250" b="0">
                <a:solidFill>
                  <a:srgbClr val="20262E"/>
                </a:solidFill>
                <a:latin typeface="微软雅黑" pitchFamily="34" charset="0"/>
                <a:ea typeface="微软雅黑" pitchFamily="34" charset="-122"/>
                <a:cs typeface="微软雅黑" pitchFamily="34" charset="-120"/>
              </a:rPr>
              <a:t>把「一次决策」拆成低频的宏观规划与高频的闭环验证：昂贵地规划但不频繁，廉价地验证但持续进行。</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SV-VLA · ACM MM 2026</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开环规划一次，闭环逐步验证</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02 · 校内 · 投机解码</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16 / 28</a:t>
            </a:r>
          </a:p>
        </p:txBody>
      </p:sp>
      <p:sp>
        <p:nvSpPr>
          <p:cNvPr id="9" name="Rectangle 8"/>
          <p:cNvSpPr/>
          <p:nvPr/>
        </p:nvSpPr>
        <p:spPr>
          <a:xfrm>
            <a:off x="502920" y="1481328"/>
            <a:ext cx="6949440" cy="3036063"/>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vla_arch.png"/>
          <p:cNvPicPr>
            <a:picLocks noChangeAspect="1"/>
          </p:cNvPicPr>
          <p:nvPr/>
        </p:nvPicPr>
        <p:blipFill>
          <a:blip r:embed="rId2"/>
          <a:stretch>
            <a:fillRect/>
          </a:stretch>
        </p:blipFill>
        <p:spPr>
          <a:xfrm>
            <a:off x="630936" y="1609344"/>
            <a:ext cx="6693407" cy="2780031"/>
          </a:xfrm>
          <a:prstGeom prst="rect">
            <a:avLst/>
          </a:prstGeom>
        </p:spPr>
      </p:pic>
      <p:sp>
        <p:nvSpPr>
          <p:cNvPr id="11" name="TextBox 10"/>
          <p:cNvSpPr txBox="1"/>
          <p:nvPr/>
        </p:nvSpPr>
        <p:spPr>
          <a:xfrm>
            <a:off x="502920" y="4553967"/>
            <a:ext cx="694944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图6-2　SV-VLA 整体框架：低频重型规划 + 高频轻量验证</a:t>
            </a:r>
          </a:p>
        </p:txBody>
      </p:sp>
      <p:sp>
        <p:nvSpPr>
          <p:cNvPr id="12" name="Rectangle 11"/>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低频宏观规划器　</a:t>
            </a:r>
            <a:r>
              <a:rPr sz="1200" b="0">
                <a:solidFill>
                  <a:srgbClr val="3A424D"/>
                </a:solidFill>
                <a:latin typeface="微软雅黑" pitchFamily="34" charset="0"/>
                <a:ea typeface="微软雅黑" pitchFamily="34" charset="-122"/>
                <a:cs typeface="微软雅黑" pitchFamily="34" charset="-120"/>
              </a:rPr>
              <a:t>冻结的重型 VLA 只在规划边界被调用一次，输出 K 步动作分块与规划上下文特征。</a:t>
            </a:r>
          </a:p>
        </p:txBody>
      </p:sp>
      <p:sp>
        <p:nvSpPr>
          <p:cNvPr id="14" name="Rectangle 13"/>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高频轻量验证器　</a:t>
            </a:r>
            <a:r>
              <a:rPr sz="1200" b="0">
                <a:solidFill>
                  <a:srgbClr val="3A424D"/>
                </a:solidFill>
                <a:latin typeface="微软雅黑" pitchFamily="34" charset="0"/>
                <a:ea typeface="微软雅黑" pitchFamily="34" charset="-122"/>
                <a:cs typeface="微软雅黑" pitchFamily="34" charset="-120"/>
              </a:rPr>
              <a:t>每步以最新真实观测 + 规划上下文为输入给出参考动作；两个输入缺一不可（消融：83.0%→73.7%/63.7%）。</a:t>
            </a:r>
          </a:p>
        </p:txBody>
      </p:sp>
      <p:sp>
        <p:nvSpPr>
          <p:cNvPr id="16" name="Rectangle 15"/>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偏差度量触发重规划　</a:t>
            </a:r>
            <a:r>
              <a:rPr sz="1200" b="0">
                <a:solidFill>
                  <a:srgbClr val="3A424D"/>
                </a:solidFill>
                <a:latin typeface="微软雅黑" pitchFamily="34" charset="0"/>
                <a:ea typeface="微软雅黑" pitchFamily="34" charset="-122"/>
                <a:cs typeface="微软雅黑" pitchFamily="34" charset="-120"/>
              </a:rPr>
              <a:t>参考动作与规划动作之差取 L1 范数后归一化，越界即重规划；选 L1 是因为它对夹爪开合更敏感。</a:t>
            </a:r>
          </a:p>
        </p:txBody>
      </p:sp>
      <p:sp>
        <p:nvSpPr>
          <p:cNvPr id="18" name="Rectangle 17"/>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两类触发条件　</a:t>
            </a:r>
            <a:r>
              <a:rPr sz="1200" b="0">
                <a:solidFill>
                  <a:srgbClr val="3A424D"/>
                </a:solidFill>
                <a:latin typeface="微软雅黑" pitchFamily="34" charset="0"/>
                <a:ea typeface="微软雅黑" pitchFamily="34" charset="-122"/>
                <a:cs typeface="微软雅黑" pitchFamily="34" charset="-120"/>
              </a:rPr>
              <a:t>① 周期性：分块耗尽；② 自适应：偏差超限。推理开销在两条边界之间自适应浮动。</a:t>
            </a:r>
          </a:p>
        </p:txBody>
      </p:sp>
      <p:sp>
        <p:nvSpPr>
          <p:cNvPr id="20" name="Rectangle 19"/>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与词元侧的区别　</a:t>
            </a:r>
            <a:r>
              <a:rPr sz="1250" b="0">
                <a:solidFill>
                  <a:srgbClr val="20262E"/>
                </a:solidFill>
                <a:latin typeface="微软雅黑" pitchFamily="34" charset="0"/>
                <a:ea typeface="微软雅黑" pitchFamily="34" charset="-122"/>
                <a:cs typeface="微软雅黑" pitchFamily="34" charset="-120"/>
              </a:rPr>
              <a:t>连续动作空间没有词元分布可比，所以「验证」不是接受-重采样，而是判断原动作在新观测下是否仍然适用；代价是不再严格无损，换来的是闭环反馈。</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SV-VLA · ACM MM 2026</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LIBERO 三套件：在效率与鲁棒性之间取得更好平衡</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02 · 校内 · 投机解码</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17 / 28</a:t>
            </a:r>
          </a:p>
        </p:txBody>
      </p:sp>
      <p:sp>
        <p:nvSpPr>
          <p:cNvPr id="9" name="Rectangle 8"/>
          <p:cNvSpPr/>
          <p:nvPr/>
        </p:nvSpPr>
        <p:spPr>
          <a:xfrm>
            <a:off x="502920" y="1883664"/>
            <a:ext cx="6949440" cy="253329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vla_main.png"/>
          <p:cNvPicPr>
            <a:picLocks noChangeAspect="1"/>
          </p:cNvPicPr>
          <p:nvPr/>
        </p:nvPicPr>
        <p:blipFill>
          <a:blip r:embed="rId2"/>
          <a:stretch>
            <a:fillRect/>
          </a:stretch>
        </p:blipFill>
        <p:spPr>
          <a:xfrm>
            <a:off x="630936" y="2011680"/>
            <a:ext cx="6693407" cy="2277262"/>
          </a:xfrm>
          <a:prstGeom prst="rect">
            <a:avLst/>
          </a:prstGeom>
        </p:spPr>
      </p:pic>
      <p:sp>
        <p:nvSpPr>
          <p:cNvPr id="11" name="Rectangle 10"/>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挽回开环损失的大部分　</a:t>
            </a:r>
            <a:r>
              <a:rPr sz="1200" b="0">
                <a:solidFill>
                  <a:srgbClr val="3A424D"/>
                </a:solidFill>
                <a:latin typeface="微软雅黑" pitchFamily="34" charset="0"/>
                <a:ea typeface="微软雅黑" pitchFamily="34" charset="-122"/>
                <a:cs typeface="微软雅黑" pitchFamily="34" charset="-120"/>
              </a:rPr>
              <a:t>同样 K=64 下达 90.9%，把开环的 79.5% 拉回 11.4 个点，同时仍保有 2.17× 加速。</a:t>
            </a:r>
          </a:p>
        </p:txBody>
      </p:sp>
      <p:sp>
        <p:nvSpPr>
          <p:cNvPr id="13" name="Rectangle 12"/>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优于已有投机解码方案　</a:t>
            </a:r>
            <a:r>
              <a:rPr sz="1200" b="0">
                <a:solidFill>
                  <a:srgbClr val="3A424D"/>
                </a:solidFill>
                <a:latin typeface="微软雅黑" pitchFamily="34" charset="0"/>
                <a:ea typeface="微软雅黑" pitchFamily="34" charset="-122"/>
                <a:cs typeface="微软雅黑" pitchFamily="34" charset="-120"/>
              </a:rPr>
              <a:t>对照方案只有 81.7%、加速 1.36×；本方法成功率高 9.2 个点，速度为其 1.60 倍。</a:t>
            </a:r>
          </a:p>
        </p:txBody>
      </p:sp>
      <p:sp>
        <p:nvSpPr>
          <p:cNvPr id="15" name="Rectangle 14"/>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有效执行步长　</a:t>
            </a:r>
            <a:r>
              <a:rPr sz="1200" b="0">
                <a:solidFill>
                  <a:srgbClr val="3A424D"/>
                </a:solidFill>
                <a:latin typeface="微软雅黑" pitchFamily="34" charset="0"/>
                <a:ea typeface="微软雅黑" pitchFamily="34" charset="-122"/>
                <a:cs typeface="微软雅黑" pitchFamily="34" charset="-120"/>
              </a:rPr>
              <a:t>37.2 步（固定分块 32），说明重规划确实被分配到了真正需要的时刻而非均匀触发。</a:t>
            </a:r>
          </a:p>
        </p:txBody>
      </p:sp>
      <p:sp>
        <p:nvSpPr>
          <p:cNvPr id="17" name="Rectangle 16"/>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阈值是可调工作点　</a:t>
            </a:r>
            <a:r>
              <a:rPr sz="1200" b="0">
                <a:solidFill>
                  <a:srgbClr val="3A424D"/>
                </a:solidFill>
                <a:latin typeface="微软雅黑" pitchFamily="34" charset="0"/>
                <a:ea typeface="微软雅黑" pitchFamily="34" charset="-122"/>
                <a:cs typeface="微软雅黑" pitchFamily="34" charset="-120"/>
              </a:rPr>
              <a:t>阈值越小越接近逐步闭环，增大则重规划更稀疏、加速更高；成功率在 0.4 处开始明显下降，本文取 0.2。</a:t>
            </a:r>
          </a:p>
        </p:txBody>
      </p:sp>
      <p:sp>
        <p:nvSpPr>
          <p:cNvPr id="19" name="Rectangle 18"/>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成果　</a:t>
            </a:r>
            <a:r>
              <a:rPr sz="1250" b="0">
                <a:solidFill>
                  <a:srgbClr val="20262E"/>
                </a:solidFill>
                <a:latin typeface="微软雅黑" pitchFamily="34" charset="0"/>
                <a:ea typeface="微软雅黑" pitchFamily="34" charset="-122"/>
                <a:cs typeface="微软雅黑" pitchFamily="34" charset="-120"/>
              </a:rPr>
              <a:t>Open-Loop Planning, Closed-Loop Verification: Speculative Verification for VLA，ACM MM 2026（CCF A 会议）；验证器本身不是合格的策略——直接执行它的动作只有 15.5%，它的价值在于判断何时该请重型模型出手。</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256032"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914400" y="603504"/>
            <a:ext cx="4572000" cy="329184"/>
          </a:xfrm>
          <a:prstGeom prst="rect">
            <a:avLst/>
          </a:prstGeom>
          <a:noFill/>
        </p:spPr>
        <p:txBody>
          <a:bodyPr wrap="square" lIns="0" tIns="0" rIns="0" bIns="0" anchor="t">
            <a:spAutoFit/>
          </a:bodyPr>
          <a:lstStyle/>
          <a:p>
            <a:pPr algn="l">
              <a:spcAft>
                <a:spcPts val="0"/>
              </a:spcAft>
            </a:pPr>
            <a:r>
              <a:rPr sz="1450" b="1">
                <a:solidFill>
                  <a:srgbClr val="1F497D"/>
                </a:solidFill>
                <a:latin typeface="微软雅黑" pitchFamily="34" charset="0"/>
                <a:ea typeface="微软雅黑" pitchFamily="34" charset="-122"/>
                <a:cs typeface="微软雅黑" pitchFamily="34" charset="-120"/>
              </a:rPr>
              <a:t>PART 03</a:t>
            </a:r>
          </a:p>
        </p:txBody>
      </p:sp>
      <p:sp>
        <p:nvSpPr>
          <p:cNvPr id="4" name="TextBox 3"/>
          <p:cNvSpPr txBox="1"/>
          <p:nvPr/>
        </p:nvSpPr>
        <p:spPr>
          <a:xfrm>
            <a:off x="868680" y="969264"/>
            <a:ext cx="10607040" cy="615553"/>
          </a:xfrm>
          <a:prstGeom prst="rect">
            <a:avLst/>
          </a:prstGeom>
          <a:noFill/>
        </p:spPr>
        <p:txBody>
          <a:bodyPr wrap="square" lIns="0" tIns="0" rIns="0" bIns="0" anchor="t">
            <a:spAutoFit/>
          </a:bodyPr>
          <a:lstStyle/>
          <a:p>
            <a:pPr algn="l">
              <a:spcAft>
                <a:spcPts val="0"/>
              </a:spcAft>
            </a:pPr>
            <a:r>
              <a:rPr sz="4000" b="1" dirty="0" err="1">
                <a:solidFill>
                  <a:srgbClr val="20262E"/>
                </a:solidFill>
                <a:latin typeface="微软雅黑" pitchFamily="34" charset="0"/>
                <a:ea typeface="微软雅黑" pitchFamily="34" charset="-122"/>
                <a:cs typeface="微软雅黑" pitchFamily="34" charset="-120"/>
              </a:rPr>
              <a:t>阿里巴巴</a:t>
            </a:r>
            <a:r>
              <a:rPr sz="4000" b="1" dirty="0">
                <a:solidFill>
                  <a:srgbClr val="20262E"/>
                </a:solidFill>
                <a:latin typeface="微软雅黑" pitchFamily="34" charset="0"/>
                <a:ea typeface="微软雅黑" pitchFamily="34" charset="-122"/>
                <a:cs typeface="微软雅黑" pitchFamily="34" charset="-120"/>
              </a:rPr>
              <a:t> · </a:t>
            </a:r>
            <a:r>
              <a:rPr sz="4000" b="1" dirty="0" err="1">
                <a:solidFill>
                  <a:srgbClr val="20262E"/>
                </a:solidFill>
                <a:latin typeface="微软雅黑" pitchFamily="34" charset="0"/>
                <a:ea typeface="微软雅黑" pitchFamily="34" charset="-122"/>
                <a:cs typeface="微软雅黑" pitchFamily="34" charset="-120"/>
              </a:rPr>
              <a:t>通义</a:t>
            </a:r>
            <a:r>
              <a:rPr lang="zh-CN" altLang="en-US" sz="4000" b="1">
                <a:solidFill>
                  <a:srgbClr val="20262E"/>
                </a:solidFill>
                <a:latin typeface="微软雅黑" pitchFamily="34" charset="0"/>
                <a:ea typeface="微软雅黑" pitchFamily="34" charset="-122"/>
                <a:cs typeface="微软雅黑" pitchFamily="34" charset="-120"/>
              </a:rPr>
              <a:t>基模</a:t>
            </a:r>
            <a:r>
              <a:rPr sz="4000" b="1">
                <a:solidFill>
                  <a:srgbClr val="20262E"/>
                </a:solidFill>
                <a:latin typeface="微软雅黑" pitchFamily="34" charset="0"/>
                <a:ea typeface="微软雅黑" pitchFamily="34" charset="-122"/>
                <a:cs typeface="微软雅黑" pitchFamily="34" charset="-120"/>
              </a:rPr>
              <a:t>　</a:t>
            </a:r>
            <a:r>
              <a:rPr sz="2400" b="1" dirty="0">
                <a:solidFill>
                  <a:srgbClr val="20262E"/>
                </a:solidFill>
                <a:latin typeface="微软雅黑" pitchFamily="34" charset="0"/>
                <a:ea typeface="微软雅黑" pitchFamily="34" charset="-122"/>
                <a:cs typeface="微软雅黑" pitchFamily="34" charset="-120"/>
              </a:rPr>
              <a:t>GUI Grounding </a:t>
            </a:r>
            <a:r>
              <a:rPr sz="2400" b="1" dirty="0" err="1">
                <a:solidFill>
                  <a:srgbClr val="20262E"/>
                </a:solidFill>
                <a:latin typeface="微软雅黑" pitchFamily="34" charset="0"/>
                <a:ea typeface="微软雅黑" pitchFamily="34" charset="-122"/>
                <a:cs typeface="微软雅黑" pitchFamily="34" charset="-120"/>
              </a:rPr>
              <a:t>与</a:t>
            </a:r>
            <a:r>
              <a:rPr sz="2400" b="1" dirty="0">
                <a:solidFill>
                  <a:srgbClr val="20262E"/>
                </a:solidFill>
                <a:latin typeface="微软雅黑" pitchFamily="34" charset="0"/>
                <a:ea typeface="微软雅黑" pitchFamily="34" charset="-122"/>
                <a:cs typeface="微软雅黑" pitchFamily="34" charset="-120"/>
              </a:rPr>
              <a:t> Agentic </a:t>
            </a:r>
            <a:r>
              <a:rPr sz="2400" b="1" dirty="0" err="1">
                <a:solidFill>
                  <a:srgbClr val="20262E"/>
                </a:solidFill>
                <a:latin typeface="微软雅黑" pitchFamily="34" charset="0"/>
                <a:ea typeface="微软雅黑" pitchFamily="34" charset="-122"/>
                <a:cs typeface="微软雅黑" pitchFamily="34" charset="-120"/>
              </a:rPr>
              <a:t>后训练</a:t>
            </a:r>
            <a:endParaRPr sz="2400" b="1" dirty="0">
              <a:solidFill>
                <a:srgbClr val="20262E"/>
              </a:solidFill>
              <a:latin typeface="微软雅黑" pitchFamily="34" charset="0"/>
              <a:ea typeface="微软雅黑" pitchFamily="34" charset="-122"/>
              <a:cs typeface="微软雅黑" pitchFamily="34" charset="-120"/>
            </a:endParaRPr>
          </a:p>
        </p:txBody>
      </p:sp>
      <p:sp>
        <p:nvSpPr>
          <p:cNvPr id="5" name="TextBox 4"/>
          <p:cNvSpPr txBox="1"/>
          <p:nvPr/>
        </p:nvSpPr>
        <p:spPr>
          <a:xfrm>
            <a:off x="914400" y="1810512"/>
            <a:ext cx="11092830" cy="200055"/>
          </a:xfrm>
          <a:prstGeom prst="rect">
            <a:avLst/>
          </a:prstGeom>
          <a:noFill/>
        </p:spPr>
        <p:txBody>
          <a:bodyPr wrap="square" lIns="0" tIns="0" rIns="0" bIns="0" anchor="t">
            <a:spAutoFit/>
          </a:bodyPr>
          <a:lstStyle/>
          <a:p>
            <a:pPr algn="l">
              <a:spcAft>
                <a:spcPts val="0"/>
              </a:spcAft>
            </a:pPr>
            <a:r>
              <a:rPr sz="1300" b="0" dirty="0">
                <a:solidFill>
                  <a:srgbClr val="707A87"/>
                </a:solidFill>
                <a:latin typeface="微软雅黑" pitchFamily="34" charset="0"/>
                <a:ea typeface="微软雅黑" pitchFamily="34" charset="-122"/>
                <a:cs typeface="微软雅黑" pitchFamily="34" charset="-120"/>
              </a:rPr>
              <a:t>ATH </a:t>
            </a:r>
            <a:r>
              <a:rPr sz="1300" b="0" dirty="0" err="1">
                <a:solidFill>
                  <a:srgbClr val="707A87"/>
                </a:solidFill>
                <a:latin typeface="微软雅黑" pitchFamily="34" charset="0"/>
                <a:ea typeface="微软雅黑" pitchFamily="34" charset="-122"/>
                <a:cs typeface="微软雅黑" pitchFamily="34" charset="-120"/>
              </a:rPr>
              <a:t>通义实验室</a:t>
            </a:r>
            <a:r>
              <a:rPr sz="1300" b="0" dirty="0">
                <a:solidFill>
                  <a:srgbClr val="707A87"/>
                </a:solidFill>
                <a:latin typeface="微软雅黑" pitchFamily="34" charset="0"/>
                <a:ea typeface="微软雅黑" pitchFamily="34" charset="-122"/>
                <a:cs typeface="微软雅黑" pitchFamily="34" charset="-120"/>
              </a:rPr>
              <a:t> · Qwen </a:t>
            </a:r>
            <a:r>
              <a:rPr sz="1300" b="0" dirty="0" err="1">
                <a:solidFill>
                  <a:srgbClr val="707A87"/>
                </a:solidFill>
                <a:latin typeface="微软雅黑" pitchFamily="34" charset="0"/>
                <a:ea typeface="微软雅黑" pitchFamily="34" charset="-122"/>
                <a:cs typeface="微软雅黑" pitchFamily="34" charset="-120"/>
              </a:rPr>
              <a:t>模型训练</a:t>
            </a:r>
            <a:r>
              <a:rPr sz="1300" b="0" dirty="0">
                <a:solidFill>
                  <a:srgbClr val="707A87"/>
                </a:solidFill>
                <a:latin typeface="微软雅黑" pitchFamily="34" charset="0"/>
                <a:ea typeface="微软雅黑" pitchFamily="34" charset="-122"/>
                <a:cs typeface="微软雅黑" pitchFamily="34" charset="-120"/>
              </a:rPr>
              <a:t>　｜　2025.12 – </a:t>
            </a:r>
            <a:r>
              <a:rPr sz="1300" b="0" dirty="0" err="1">
                <a:solidFill>
                  <a:srgbClr val="707A87"/>
                </a:solidFill>
                <a:latin typeface="微软雅黑" pitchFamily="34" charset="0"/>
                <a:ea typeface="微软雅黑" pitchFamily="34" charset="-122"/>
                <a:cs typeface="微软雅黑" pitchFamily="34" charset="-120"/>
              </a:rPr>
              <a:t>至今</a:t>
            </a:r>
            <a:r>
              <a:rPr sz="1300" b="0" dirty="0">
                <a:solidFill>
                  <a:srgbClr val="707A87"/>
                </a:solidFill>
                <a:latin typeface="微软雅黑" pitchFamily="34" charset="0"/>
                <a:ea typeface="微软雅黑" pitchFamily="34" charset="-122"/>
                <a:cs typeface="微软雅黑" pitchFamily="34" charset="-120"/>
              </a:rPr>
              <a:t>　｜　落地：Mobile-Agent-v3.5、Qwen3.6plus / 3.7plus / 3.8max</a:t>
            </a:r>
            <a:r>
              <a:rPr lang="en-US" altLang="zh-CN" sz="1300" b="0" dirty="0">
                <a:solidFill>
                  <a:srgbClr val="707A87"/>
                </a:solidFill>
                <a:latin typeface="微软雅黑" pitchFamily="34" charset="0"/>
                <a:ea typeface="微软雅黑" pitchFamily="34" charset="-122"/>
                <a:cs typeface="微软雅黑" pitchFamily="34" charset="-120"/>
              </a:rPr>
              <a:t>/</a:t>
            </a:r>
            <a:r>
              <a:rPr lang="zh-CN" altLang="en-US" sz="1300" b="0" dirty="0">
                <a:solidFill>
                  <a:srgbClr val="707A87"/>
                </a:solidFill>
                <a:latin typeface="微软雅黑" pitchFamily="34" charset="0"/>
                <a:ea typeface="微软雅黑" pitchFamily="34" charset="-122"/>
                <a:cs typeface="微软雅黑" pitchFamily="34" charset="-120"/>
              </a:rPr>
              <a:t> </a:t>
            </a:r>
            <a:r>
              <a:rPr lang="en-US" altLang="zh-CN" sz="1300" dirty="0">
                <a:solidFill>
                  <a:srgbClr val="707A87"/>
                </a:solidFill>
                <a:latin typeface="微软雅黑" pitchFamily="34" charset="0"/>
                <a:ea typeface="微软雅黑" pitchFamily="34" charset="-122"/>
                <a:cs typeface="微软雅黑" pitchFamily="34" charset="-120"/>
              </a:rPr>
              <a:t>Qwen4</a:t>
            </a:r>
            <a:r>
              <a:rPr lang="zh-CN" altLang="en-US" sz="1300" dirty="0">
                <a:solidFill>
                  <a:srgbClr val="707A87"/>
                </a:solidFill>
                <a:latin typeface="微软雅黑" pitchFamily="34" charset="0"/>
                <a:ea typeface="微软雅黑" pitchFamily="34" charset="-122"/>
                <a:cs typeface="微软雅黑" pitchFamily="34" charset="-120"/>
              </a:rPr>
              <a:t>*（即将发布）</a:t>
            </a:r>
            <a:endParaRPr sz="1300" b="0" dirty="0">
              <a:solidFill>
                <a:srgbClr val="707A87"/>
              </a:solidFill>
              <a:latin typeface="微软雅黑" pitchFamily="34" charset="0"/>
              <a:ea typeface="微软雅黑" pitchFamily="34" charset="-122"/>
              <a:cs typeface="微软雅黑" pitchFamily="34" charset="-120"/>
            </a:endParaRPr>
          </a:p>
        </p:txBody>
      </p:sp>
      <p:sp>
        <p:nvSpPr>
          <p:cNvPr id="6" name="Rectangle 5"/>
          <p:cNvSpPr/>
          <p:nvPr/>
        </p:nvSpPr>
        <p:spPr>
          <a:xfrm>
            <a:off x="914400" y="2139696"/>
            <a:ext cx="2651760" cy="365760"/>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7" name="TextBox 6"/>
          <p:cNvSpPr txBox="1"/>
          <p:nvPr/>
        </p:nvSpPr>
        <p:spPr>
          <a:xfrm>
            <a:off x="987552" y="2139696"/>
            <a:ext cx="2505456" cy="365760"/>
          </a:xfrm>
          <a:prstGeom prst="rect">
            <a:avLst/>
          </a:prstGeom>
          <a:noFill/>
        </p:spPr>
        <p:txBody>
          <a:bodyPr wrap="square" lIns="0" tIns="0" rIns="0" bIns="0" anchor="ctr">
            <a:spAutoFit/>
          </a:bodyPr>
          <a:lstStyle/>
          <a:p>
            <a:pPr algn="ctr">
              <a:spcAft>
                <a:spcPts val="0"/>
              </a:spcAft>
            </a:pPr>
            <a:r>
              <a:rPr sz="1200" b="0">
                <a:solidFill>
                  <a:srgbClr val="707A87"/>
                </a:solidFill>
                <a:latin typeface="微软雅黑" pitchFamily="34" charset="0"/>
                <a:ea typeface="微软雅黑" pitchFamily="34" charset="-122"/>
                <a:cs typeface="微软雅黑" pitchFamily="34" charset="-120"/>
              </a:rPr>
              <a:t>通义 · 图文预训练</a:t>
            </a:r>
          </a:p>
        </p:txBody>
      </p:sp>
      <p:sp>
        <p:nvSpPr>
          <p:cNvPr id="8" name="Rectangle 7"/>
          <p:cNvSpPr/>
          <p:nvPr/>
        </p:nvSpPr>
        <p:spPr>
          <a:xfrm>
            <a:off x="3712464" y="2139696"/>
            <a:ext cx="2651760" cy="365760"/>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9" name="TextBox 8"/>
          <p:cNvSpPr txBox="1"/>
          <p:nvPr/>
        </p:nvSpPr>
        <p:spPr>
          <a:xfrm>
            <a:off x="3785616" y="2139696"/>
            <a:ext cx="2505456" cy="365760"/>
          </a:xfrm>
          <a:prstGeom prst="rect">
            <a:avLst/>
          </a:prstGeom>
          <a:noFill/>
        </p:spPr>
        <p:txBody>
          <a:bodyPr wrap="square" lIns="0" tIns="0" rIns="0" bIns="0" anchor="ctr">
            <a:spAutoFit/>
          </a:bodyPr>
          <a:lstStyle/>
          <a:p>
            <a:pPr algn="ctr">
              <a:spcAft>
                <a:spcPts val="0"/>
              </a:spcAft>
            </a:pPr>
            <a:r>
              <a:rPr sz="1200" b="0">
                <a:solidFill>
                  <a:srgbClr val="707A87"/>
                </a:solidFill>
                <a:latin typeface="微软雅黑" pitchFamily="34" charset="0"/>
                <a:ea typeface="微软雅黑" pitchFamily="34" charset="-122"/>
                <a:cs typeface="微软雅黑" pitchFamily="34" charset="-120"/>
              </a:rPr>
              <a:t>校内 · 投机解码</a:t>
            </a:r>
          </a:p>
        </p:txBody>
      </p:sp>
      <p:sp>
        <p:nvSpPr>
          <p:cNvPr id="10" name="Rectangle 9"/>
          <p:cNvSpPr/>
          <p:nvPr/>
        </p:nvSpPr>
        <p:spPr>
          <a:xfrm>
            <a:off x="6510528" y="2139696"/>
            <a:ext cx="2651760" cy="36576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6583680" y="2139696"/>
            <a:ext cx="2505456" cy="365760"/>
          </a:xfrm>
          <a:prstGeom prst="rect">
            <a:avLst/>
          </a:prstGeom>
          <a:noFill/>
        </p:spPr>
        <p:txBody>
          <a:bodyPr wrap="square" lIns="0" tIns="0" rIns="0" bIns="0" anchor="ctr">
            <a:spAutoFit/>
          </a:bodyPr>
          <a:lstStyle/>
          <a:p>
            <a:pPr algn="ctr">
              <a:spcAft>
                <a:spcPts val="0"/>
              </a:spcAft>
            </a:pPr>
            <a:r>
              <a:rPr sz="1200" b="1">
                <a:solidFill>
                  <a:srgbClr val="FFFFFF"/>
                </a:solidFill>
                <a:latin typeface="微软雅黑" pitchFamily="34" charset="0"/>
                <a:ea typeface="微软雅黑" pitchFamily="34" charset="-122"/>
                <a:cs typeface="微软雅黑" pitchFamily="34" charset="-120"/>
              </a:rPr>
              <a:t>通义 · GUI Agent</a:t>
            </a:r>
          </a:p>
        </p:txBody>
      </p:sp>
      <p:sp>
        <p:nvSpPr>
          <p:cNvPr id="12" name="Rectangle 11"/>
          <p:cNvSpPr/>
          <p:nvPr/>
        </p:nvSpPr>
        <p:spPr>
          <a:xfrm>
            <a:off x="914400" y="2834640"/>
            <a:ext cx="10424160" cy="87782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Rectangle 12"/>
          <p:cNvSpPr/>
          <p:nvPr/>
        </p:nvSpPr>
        <p:spPr>
          <a:xfrm>
            <a:off x="914400" y="2834640"/>
            <a:ext cx="73152" cy="87782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1133856" y="2834640"/>
            <a:ext cx="2331720" cy="877824"/>
          </a:xfrm>
          <a:prstGeom prst="rect">
            <a:avLst/>
          </a:prstGeom>
          <a:noFill/>
        </p:spPr>
        <p:txBody>
          <a:bodyPr wrap="square" lIns="0" tIns="0" rIns="0" bIns="0" anchor="ctr">
            <a:spAutoFit/>
          </a:bodyPr>
          <a:lstStyle/>
          <a:p>
            <a:pPr algn="l">
              <a:lnSpc>
                <a:spcPct val="110000"/>
              </a:lnSpc>
              <a:spcAft>
                <a:spcPts val="0"/>
              </a:spcAft>
            </a:pPr>
            <a:r>
              <a:rPr sz="1600" b="1">
                <a:solidFill>
                  <a:srgbClr val="1F497D"/>
                </a:solidFill>
                <a:latin typeface="微软雅黑" pitchFamily="34" charset="0"/>
                <a:ea typeface="微软雅黑" pitchFamily="34" charset="-122"/>
                <a:cs typeface="微软雅黑" pitchFamily="34" charset="-120"/>
              </a:rPr>
              <a:t>数据合成链路</a:t>
            </a:r>
          </a:p>
        </p:txBody>
      </p:sp>
      <p:sp>
        <p:nvSpPr>
          <p:cNvPr id="15" name="TextBox 14"/>
          <p:cNvSpPr txBox="1"/>
          <p:nvPr/>
        </p:nvSpPr>
        <p:spPr>
          <a:xfrm>
            <a:off x="3566160" y="2907792"/>
            <a:ext cx="7589520" cy="731519"/>
          </a:xfrm>
          <a:prstGeom prst="rect">
            <a:avLst/>
          </a:prstGeom>
          <a:noFill/>
        </p:spPr>
        <p:txBody>
          <a:bodyPr wrap="square" lIns="0" tIns="0" rIns="0" bIns="0" anchor="ctr">
            <a:spAutoFit/>
          </a:bodyPr>
          <a:lstStyle/>
          <a:p>
            <a:pPr algn="l">
              <a:lnSpc>
                <a:spcPct val="122000"/>
              </a:lnSpc>
              <a:spcAft>
                <a:spcPts val="0"/>
              </a:spcAft>
            </a:pPr>
            <a:r>
              <a:rPr sz="1300" b="0">
                <a:solidFill>
                  <a:srgbClr val="20262E"/>
                </a:solidFill>
                <a:latin typeface="微软雅黑" pitchFamily="34" charset="0"/>
                <a:ea typeface="微软雅黑" pitchFamily="34" charset="-122"/>
                <a:cs typeface="微软雅黑" pitchFamily="34" charset="-120"/>
              </a:rPr>
              <a:t>面向 GUI Grounding 训练的数据合成链路，提升模型在复杂界面场景下的定位与理解能力</a:t>
            </a:r>
          </a:p>
        </p:txBody>
      </p:sp>
      <p:sp>
        <p:nvSpPr>
          <p:cNvPr id="16" name="Rectangle 15"/>
          <p:cNvSpPr/>
          <p:nvPr/>
        </p:nvSpPr>
        <p:spPr>
          <a:xfrm>
            <a:off x="914400" y="3803904"/>
            <a:ext cx="10424160" cy="87782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Rectangle 16"/>
          <p:cNvSpPr/>
          <p:nvPr/>
        </p:nvSpPr>
        <p:spPr>
          <a:xfrm>
            <a:off x="914400" y="3803904"/>
            <a:ext cx="73152" cy="877824"/>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1133856" y="3803904"/>
            <a:ext cx="2331720" cy="877824"/>
          </a:xfrm>
          <a:prstGeom prst="rect">
            <a:avLst/>
          </a:prstGeom>
          <a:noFill/>
        </p:spPr>
        <p:txBody>
          <a:bodyPr wrap="square" lIns="0" tIns="0" rIns="0" bIns="0" anchor="ctr">
            <a:spAutoFit/>
          </a:bodyPr>
          <a:lstStyle/>
          <a:p>
            <a:pPr algn="l">
              <a:lnSpc>
                <a:spcPct val="110000"/>
              </a:lnSpc>
              <a:spcAft>
                <a:spcPts val="0"/>
              </a:spcAft>
            </a:pPr>
            <a:r>
              <a:rPr sz="1600" b="1">
                <a:solidFill>
                  <a:srgbClr val="4F81BD"/>
                </a:solidFill>
                <a:latin typeface="微软雅黑" pitchFamily="34" charset="0"/>
                <a:ea typeface="微软雅黑" pitchFamily="34" charset="-122"/>
                <a:cs typeface="微软雅黑" pitchFamily="34" charset="-120"/>
              </a:rPr>
              <a:t>静态 → 动态 RL</a:t>
            </a:r>
          </a:p>
        </p:txBody>
      </p:sp>
      <p:sp>
        <p:nvSpPr>
          <p:cNvPr id="19" name="TextBox 18"/>
          <p:cNvSpPr txBox="1"/>
          <p:nvPr/>
        </p:nvSpPr>
        <p:spPr>
          <a:xfrm>
            <a:off x="3566160" y="3877056"/>
            <a:ext cx="7589520" cy="731519"/>
          </a:xfrm>
          <a:prstGeom prst="rect">
            <a:avLst/>
          </a:prstGeom>
          <a:noFill/>
        </p:spPr>
        <p:txBody>
          <a:bodyPr wrap="square" lIns="0" tIns="0" rIns="0" bIns="0" anchor="ctr">
            <a:spAutoFit/>
          </a:bodyPr>
          <a:lstStyle/>
          <a:p>
            <a:pPr algn="l">
              <a:lnSpc>
                <a:spcPct val="122000"/>
              </a:lnSpc>
              <a:spcAft>
                <a:spcPts val="0"/>
              </a:spcAft>
            </a:pPr>
            <a:r>
              <a:rPr sz="1300" b="0">
                <a:solidFill>
                  <a:srgbClr val="20262E"/>
                </a:solidFill>
                <a:latin typeface="微软雅黑" pitchFamily="34" charset="0"/>
                <a:ea typeface="微软雅黑" pitchFamily="34" charset="-122"/>
                <a:cs typeface="微软雅黑" pitchFamily="34" charset="-120"/>
              </a:rPr>
              <a:t>静态 GUI Grounding 的强化学习优化方案设计，把单步定位能力迁移到动态轨迹级任务</a:t>
            </a:r>
          </a:p>
        </p:txBody>
      </p:sp>
      <p:sp>
        <p:nvSpPr>
          <p:cNvPr id="20" name="Rectangle 19"/>
          <p:cNvSpPr/>
          <p:nvPr/>
        </p:nvSpPr>
        <p:spPr>
          <a:xfrm>
            <a:off x="914400" y="4773168"/>
            <a:ext cx="10424160" cy="87782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Rectangle 20"/>
          <p:cNvSpPr/>
          <p:nvPr/>
        </p:nvSpPr>
        <p:spPr>
          <a:xfrm>
            <a:off x="914400" y="4773168"/>
            <a:ext cx="73152" cy="877824"/>
          </a:xfrm>
          <a:prstGeom prst="rect">
            <a:avLst/>
          </a:prstGeom>
          <a:solidFill>
            <a:srgbClr val="2E7D5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p:cNvSpPr txBox="1"/>
          <p:nvPr/>
        </p:nvSpPr>
        <p:spPr>
          <a:xfrm>
            <a:off x="1133856" y="4773168"/>
            <a:ext cx="2331720" cy="877824"/>
          </a:xfrm>
          <a:prstGeom prst="rect">
            <a:avLst/>
          </a:prstGeom>
          <a:noFill/>
        </p:spPr>
        <p:txBody>
          <a:bodyPr wrap="square" lIns="0" tIns="0" rIns="0" bIns="0" anchor="ctr">
            <a:spAutoFit/>
          </a:bodyPr>
          <a:lstStyle/>
          <a:p>
            <a:pPr algn="l">
              <a:lnSpc>
                <a:spcPct val="110000"/>
              </a:lnSpc>
              <a:spcAft>
                <a:spcPts val="0"/>
              </a:spcAft>
            </a:pPr>
            <a:r>
              <a:rPr sz="1600" b="1">
                <a:solidFill>
                  <a:srgbClr val="2E7D5B"/>
                </a:solidFill>
                <a:latin typeface="微软雅黑" pitchFamily="34" charset="0"/>
                <a:ea typeface="微软雅黑" pitchFamily="34" charset="-122"/>
                <a:cs typeface="微软雅黑" pitchFamily="34" charset="-120"/>
              </a:rPr>
              <a:t>自适应思考</a:t>
            </a:r>
          </a:p>
        </p:txBody>
      </p:sp>
      <p:sp>
        <p:nvSpPr>
          <p:cNvPr id="23" name="TextBox 22"/>
          <p:cNvSpPr txBox="1"/>
          <p:nvPr/>
        </p:nvSpPr>
        <p:spPr>
          <a:xfrm>
            <a:off x="3566160" y="4846320"/>
            <a:ext cx="7589520" cy="731519"/>
          </a:xfrm>
          <a:prstGeom prst="rect">
            <a:avLst/>
          </a:prstGeom>
          <a:noFill/>
        </p:spPr>
        <p:txBody>
          <a:bodyPr wrap="square" lIns="0" tIns="0" rIns="0" bIns="0" anchor="ctr">
            <a:spAutoFit/>
          </a:bodyPr>
          <a:lstStyle/>
          <a:p>
            <a:pPr algn="l">
              <a:lnSpc>
                <a:spcPct val="122000"/>
              </a:lnSpc>
              <a:spcAft>
                <a:spcPts val="0"/>
              </a:spcAft>
            </a:pPr>
            <a:r>
              <a:rPr sz="1300" b="0">
                <a:solidFill>
                  <a:srgbClr val="20262E"/>
                </a:solidFill>
                <a:latin typeface="微软雅黑" pitchFamily="34" charset="0"/>
                <a:ea typeface="微软雅黑" pitchFamily="34" charset="-122"/>
                <a:cs typeface="微软雅黑" pitchFamily="34" charset="-120"/>
              </a:rPr>
              <a:t>GUI 任务中的自适应思考机制，按步骤类型分流长短 CoT，提高执行效率与稳定性</a:t>
            </a:r>
          </a:p>
        </p:txBody>
      </p:sp>
      <p:sp>
        <p:nvSpPr>
          <p:cNvPr id="24" name="TextBox 23"/>
          <p:cNvSpPr txBox="1"/>
          <p:nvPr/>
        </p:nvSpPr>
        <p:spPr>
          <a:xfrm>
            <a:off x="914400" y="5870448"/>
            <a:ext cx="10424160" cy="457200"/>
          </a:xfrm>
          <a:prstGeom prst="rect">
            <a:avLst/>
          </a:prstGeom>
          <a:noFill/>
        </p:spPr>
        <p:txBody>
          <a:bodyPr wrap="square" lIns="0" tIns="0" rIns="0" bIns="0" anchor="t">
            <a:spAutoFit/>
          </a:bodyPr>
          <a:lstStyle/>
          <a:p>
            <a:pPr algn="l">
              <a:lnSpc>
                <a:spcPct val="122000"/>
              </a:lnSpc>
              <a:spcAft>
                <a:spcPts val="0"/>
              </a:spcAft>
            </a:pPr>
            <a:r>
              <a:rPr sz="1250" b="1">
                <a:solidFill>
                  <a:srgbClr val="1F497D"/>
                </a:solidFill>
                <a:latin typeface="微软雅黑" pitchFamily="34" charset="0"/>
                <a:ea typeface="微软雅黑" pitchFamily="34" charset="-122"/>
                <a:cs typeface="微软雅黑" pitchFamily="34" charset="-120"/>
              </a:rPr>
              <a:t>落地效果　</a:t>
            </a:r>
            <a:r>
              <a:rPr sz="1200" b="0">
                <a:solidFill>
                  <a:srgbClr val="3A424D"/>
                </a:solidFill>
                <a:latin typeface="微软雅黑" pitchFamily="34" charset="0"/>
                <a:ea typeface="微软雅黑" pitchFamily="34" charset="-122"/>
                <a:cs typeface="微软雅黑" pitchFamily="34" charset="-120"/>
              </a:rPr>
              <a:t>ScreenSpot-Pro 69→85、OSWorld-Verified 54→84、UI-Vision 67→78，业务数据集 50→89（35A3B 模型）。</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GUI Grounding · 任务与难点</a:t>
            </a:r>
          </a:p>
        </p:txBody>
      </p:sp>
      <p:sp>
        <p:nvSpPr>
          <p:cNvPr id="4" name="TextBox 3"/>
          <p:cNvSpPr txBox="1"/>
          <p:nvPr/>
        </p:nvSpPr>
        <p:spPr>
          <a:xfrm>
            <a:off x="484632" y="585216"/>
            <a:ext cx="11155680" cy="415498"/>
          </a:xfrm>
          <a:prstGeom prst="rect">
            <a:avLst/>
          </a:prstGeom>
          <a:noFill/>
        </p:spPr>
        <p:txBody>
          <a:bodyPr wrap="square" lIns="0" tIns="0" rIns="0" bIns="0" anchor="t">
            <a:spAutoFit/>
          </a:bodyPr>
          <a:lstStyle/>
          <a:p>
            <a:pPr algn="l">
              <a:spcAft>
                <a:spcPts val="0"/>
              </a:spcAft>
            </a:pPr>
            <a:r>
              <a:rPr sz="2700" b="1" dirty="0" err="1">
                <a:solidFill>
                  <a:srgbClr val="20262E"/>
                </a:solidFill>
                <a:latin typeface="微软雅黑" pitchFamily="34" charset="0"/>
                <a:ea typeface="微软雅黑" pitchFamily="34" charset="-122"/>
                <a:cs typeface="微软雅黑" pitchFamily="34" charset="-120"/>
              </a:rPr>
              <a:t>专业软件的长尾界面</a:t>
            </a:r>
            <a:endParaRPr sz="2700" b="1" dirty="0">
              <a:solidFill>
                <a:srgbClr val="20262E"/>
              </a:solidFill>
              <a:latin typeface="微软雅黑" pitchFamily="34" charset="0"/>
              <a:ea typeface="微软雅黑" pitchFamily="34" charset="-122"/>
              <a:cs typeface="微软雅黑" pitchFamily="34" charset="-120"/>
            </a:endParaRP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03 · 通义 · GUI Agent</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20 / 28</a:t>
            </a:r>
          </a:p>
        </p:txBody>
      </p:sp>
      <p:sp>
        <p:nvSpPr>
          <p:cNvPr id="9" name="Rectangle 8"/>
          <p:cNvSpPr/>
          <p:nvPr/>
        </p:nvSpPr>
        <p:spPr>
          <a:xfrm>
            <a:off x="597219" y="1481328"/>
            <a:ext cx="6760841" cy="3785616"/>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syn_ref.png"/>
          <p:cNvPicPr>
            <a:picLocks noChangeAspect="1"/>
          </p:cNvPicPr>
          <p:nvPr/>
        </p:nvPicPr>
        <p:blipFill>
          <a:blip r:embed="rId2"/>
          <a:stretch>
            <a:fillRect/>
          </a:stretch>
        </p:blipFill>
        <p:spPr>
          <a:xfrm>
            <a:off x="725235" y="1609344"/>
            <a:ext cx="6504809" cy="3529584"/>
          </a:xfrm>
          <a:prstGeom prst="rect">
            <a:avLst/>
          </a:prstGeom>
        </p:spPr>
      </p:pic>
      <p:sp>
        <p:nvSpPr>
          <p:cNvPr id="11" name="TextBox 10"/>
          <p:cNvSpPr txBox="1"/>
          <p:nvPr/>
        </p:nvSpPr>
        <p:spPr>
          <a:xfrm>
            <a:off x="502920" y="5303520"/>
            <a:ext cx="694944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真实的专业软件界面：多窗口叠放、控件密集、目标在高分辨率下只占几十个像素</a:t>
            </a:r>
          </a:p>
        </p:txBody>
      </p:sp>
      <p:sp>
        <p:nvSpPr>
          <p:cNvPr id="12" name="Rectangle 11"/>
          <p:cNvSpPr/>
          <p:nvPr/>
        </p:nvSpPr>
        <p:spPr>
          <a:xfrm>
            <a:off x="768096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7882128" y="1499616"/>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任务定义　</a:t>
            </a:r>
            <a:r>
              <a:rPr sz="1200" b="0">
                <a:solidFill>
                  <a:srgbClr val="3A424D"/>
                </a:solidFill>
                <a:latin typeface="微软雅黑" pitchFamily="34" charset="0"/>
                <a:ea typeface="微软雅黑" pitchFamily="34" charset="-122"/>
                <a:cs typeface="微软雅黑" pitchFamily="34" charset="-120"/>
              </a:rPr>
              <a:t>给定界面截图与自然语言指令，输出目标控件的坐标——它是所有 GUI Agent 动作的执行基础，定位错一次，后续整条轨迹全废。</a:t>
            </a:r>
          </a:p>
        </p:txBody>
      </p:sp>
      <p:sp>
        <p:nvSpPr>
          <p:cNvPr id="14" name="Rectangle 13"/>
          <p:cNvSpPr/>
          <p:nvPr/>
        </p:nvSpPr>
        <p:spPr>
          <a:xfrm>
            <a:off x="7680960" y="257860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7882128" y="2514600"/>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长尾专业软件　</a:t>
            </a:r>
            <a:r>
              <a:rPr sz="1200" b="0">
                <a:solidFill>
                  <a:srgbClr val="3A424D"/>
                </a:solidFill>
                <a:latin typeface="微软雅黑" pitchFamily="34" charset="0"/>
                <a:ea typeface="微软雅黑" pitchFamily="34" charset="-122"/>
                <a:cs typeface="微软雅黑" pitchFamily="34" charset="-120"/>
              </a:rPr>
              <a:t>OriginPro、Visual Studio、CAD 这类软件的控件语义需要领域知识，公开数据集几乎不覆盖，人工标注成本极高。</a:t>
            </a:r>
          </a:p>
        </p:txBody>
      </p:sp>
      <p:sp>
        <p:nvSpPr>
          <p:cNvPr id="16" name="Rectangle 15"/>
          <p:cNvSpPr/>
          <p:nvPr/>
        </p:nvSpPr>
        <p:spPr>
          <a:xfrm>
            <a:off x="7680960" y="3593591"/>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7882128" y="3529584"/>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高分辨率小目标 + 遮挡　</a:t>
            </a:r>
            <a:r>
              <a:rPr sz="1200" b="0">
                <a:solidFill>
                  <a:srgbClr val="3A424D"/>
                </a:solidFill>
                <a:latin typeface="微软雅黑" pitchFamily="34" charset="0"/>
                <a:ea typeface="微软雅黑" pitchFamily="34" charset="-122"/>
                <a:cs typeface="微软雅黑" pitchFamily="34" charset="-120"/>
              </a:rPr>
              <a:t>多窗口场景下目标可能被部分遮挡；分辨率一高，图标在归一化坐标里就只是一个很小的区域。</a:t>
            </a:r>
          </a:p>
        </p:txBody>
      </p:sp>
      <p:sp>
        <p:nvSpPr>
          <p:cNvPr id="18" name="Rectangle 17"/>
          <p:cNvSpPr/>
          <p:nvPr/>
        </p:nvSpPr>
        <p:spPr>
          <a:xfrm>
            <a:off x="7680960" y="46085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7882128" y="4544568"/>
            <a:ext cx="3803904" cy="960120"/>
          </a:xfrm>
          <a:prstGeom prst="rect">
            <a:avLst/>
          </a:prstGeom>
          <a:noFill/>
        </p:spPr>
        <p:txBody>
          <a:bodyPr wrap="square" lIns="0" tIns="0" rIns="0" bIns="0" anchor="t">
            <a:spAutoFit/>
          </a:bodyPr>
          <a:lstStyle/>
          <a:p>
            <a:pPr algn="l">
              <a:lnSpc>
                <a:spcPct val="122000"/>
              </a:lnSpc>
              <a:spcAft>
                <a:spcPts val="0"/>
              </a:spcAft>
            </a:pPr>
            <a:r>
              <a:rPr sz="1200" b="1">
                <a:solidFill>
                  <a:srgbClr val="20262E"/>
                </a:solidFill>
                <a:latin typeface="微软雅黑" pitchFamily="34" charset="0"/>
                <a:ea typeface="微软雅黑" pitchFamily="34" charset="-122"/>
                <a:cs typeface="微软雅黑" pitchFamily="34" charset="-120"/>
              </a:rPr>
              <a:t>现有数据集不够用　</a:t>
            </a:r>
            <a:r>
              <a:rPr sz="1200" b="0">
                <a:solidFill>
                  <a:srgbClr val="3A424D"/>
                </a:solidFill>
                <a:latin typeface="微软雅黑" pitchFamily="34" charset="0"/>
                <a:ea typeface="微软雅黑" pitchFamily="34" charset="-122"/>
                <a:cs typeface="微软雅黑" pitchFamily="34" charset="-120"/>
              </a:rPr>
              <a:t>复杂度与多样性都有限，而且几乎没有「指令无法完成」的负样本，模型学不会拒绝。</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难例合成 ① Challenging App</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让 MLLM 生成专业软件界面，坐标由渲染而来</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03 · 通义 · GUI Agent</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22 / 28</a:t>
            </a:r>
          </a:p>
        </p:txBody>
      </p:sp>
      <p:sp>
        <p:nvSpPr>
          <p:cNvPr id="9" name="Rectangle 8"/>
          <p:cNvSpPr/>
          <p:nvPr/>
        </p:nvSpPr>
        <p:spPr>
          <a:xfrm>
            <a:off x="507474" y="1481328"/>
            <a:ext cx="5751610" cy="3511296"/>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pdf_fig4_challenging.png"/>
          <p:cNvPicPr>
            <a:picLocks noChangeAspect="1"/>
          </p:cNvPicPr>
          <p:nvPr/>
        </p:nvPicPr>
        <p:blipFill>
          <a:blip r:embed="rId2"/>
          <a:stretch>
            <a:fillRect/>
          </a:stretch>
        </p:blipFill>
        <p:spPr>
          <a:xfrm>
            <a:off x="635490" y="1609344"/>
            <a:ext cx="5495578" cy="3255263"/>
          </a:xfrm>
          <a:prstGeom prst="rect">
            <a:avLst/>
          </a:prstGeom>
        </p:spPr>
      </p:pic>
      <p:sp>
        <p:nvSpPr>
          <p:cNvPr id="11" name="TextBox 10"/>
          <p:cNvSpPr txBox="1"/>
          <p:nvPr/>
        </p:nvSpPr>
        <p:spPr>
          <a:xfrm>
            <a:off x="502920" y="5029200"/>
            <a:ext cx="5760720"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Mobile-Agent-v3.5 论文 Figure 4（局部）</a:t>
            </a:r>
          </a:p>
        </p:txBody>
      </p:sp>
      <p:sp>
        <p:nvSpPr>
          <p:cNvPr id="12" name="Rectangle 11"/>
          <p:cNvSpPr/>
          <p:nvPr/>
        </p:nvSpPr>
        <p:spPr>
          <a:xfrm>
            <a:off x="6492240" y="15636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6693407" y="1499616"/>
            <a:ext cx="4992624" cy="950976"/>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输入：控件候选 + 参考界面　</a:t>
            </a:r>
            <a:r>
              <a:rPr sz="1150" b="0">
                <a:solidFill>
                  <a:srgbClr val="3A424D"/>
                </a:solidFill>
                <a:latin typeface="微软雅黑" pitchFamily="34" charset="0"/>
                <a:ea typeface="微软雅黑" pitchFamily="34" charset="-122"/>
                <a:cs typeface="微软雅黑" pitchFamily="34" charset="-120"/>
              </a:rPr>
              <a:t>从目标软件收集 UI 元素候选（如 Fruitloops、Visual Studio 的控件集）与一张参考界面截图。</a:t>
            </a:r>
          </a:p>
        </p:txBody>
      </p:sp>
      <p:sp>
        <p:nvSpPr>
          <p:cNvPr id="14" name="Rectangle 13"/>
          <p:cNvSpPr/>
          <p:nvPr/>
        </p:nvSpPr>
        <p:spPr>
          <a:xfrm>
            <a:off x="6492240" y="255117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6693407" y="2487168"/>
            <a:ext cx="4992624" cy="950976"/>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生成：MLLM 出 HTML，渲染成图　</a:t>
            </a:r>
            <a:r>
              <a:rPr sz="1150" b="0">
                <a:solidFill>
                  <a:srgbClr val="3A424D"/>
                </a:solidFill>
                <a:latin typeface="微软雅黑" pitchFamily="34" charset="0"/>
                <a:ea typeface="微软雅黑" pitchFamily="34" charset="-122"/>
                <a:cs typeface="微软雅黑" pitchFamily="34" charset="-120"/>
              </a:rPr>
              <a:t>MLLM 生成界面 HTML 并做 Diversify 扰动，渲染得到截图——控件位置来自渲染结果，标注天然精确，不存在人工标注误差。</a:t>
            </a:r>
          </a:p>
        </p:txBody>
      </p:sp>
      <p:sp>
        <p:nvSpPr>
          <p:cNvPr id="16" name="Rectangle 15"/>
          <p:cNvSpPr/>
          <p:nvPr/>
        </p:nvSpPr>
        <p:spPr>
          <a:xfrm>
            <a:off x="6492240" y="3538727"/>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6693407" y="3474720"/>
            <a:ext cx="4992624" cy="950976"/>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质量闭环：不合格就重生成　</a:t>
            </a:r>
            <a:r>
              <a:rPr sz="1150" b="0">
                <a:solidFill>
                  <a:srgbClr val="3A424D"/>
                </a:solidFill>
                <a:latin typeface="微软雅黑" pitchFamily="34" charset="0"/>
                <a:ea typeface="微软雅黑" pitchFamily="34" charset="-122"/>
                <a:cs typeface="微软雅黑" pitchFamily="34" charset="-120"/>
              </a:rPr>
              <a:t>Quality Check 检查 HTML 可解析性、控件重叠、元素位置与邻居关系；不通过则回到 Regenerate HTML，构成迭代式修正。</a:t>
            </a:r>
          </a:p>
        </p:txBody>
      </p:sp>
      <p:sp>
        <p:nvSpPr>
          <p:cNvPr id="18" name="Rectangle 17"/>
          <p:cNvSpPr/>
          <p:nvPr/>
        </p:nvSpPr>
        <p:spPr>
          <a:xfrm>
            <a:off x="6492240" y="4526280"/>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6693407" y="4462272"/>
            <a:ext cx="4992624" cy="950976"/>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为什么值得这么做　</a:t>
            </a:r>
            <a:r>
              <a:rPr sz="1150" b="0">
                <a:solidFill>
                  <a:srgbClr val="3A424D"/>
                </a:solidFill>
                <a:latin typeface="微软雅黑" pitchFamily="34" charset="0"/>
                <a:ea typeface="微软雅黑" pitchFamily="34" charset="-122"/>
                <a:cs typeface="微软雅黑" pitchFamily="34" charset="-120"/>
              </a:rPr>
              <a:t>这是唯一能低成本拿到「专业软件 + 精确坐标」的路径：真实软件难自动化、人工标注又太贵。</a:t>
            </a:r>
          </a:p>
        </p:txBody>
      </p:sp>
      <p:sp>
        <p:nvSpPr>
          <p:cNvPr id="20" name="Rectangle 19"/>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规模化的关键　</a:t>
            </a:r>
            <a:r>
              <a:rPr sz="1250" b="0">
                <a:solidFill>
                  <a:srgbClr val="20262E"/>
                </a:solidFill>
                <a:latin typeface="微软雅黑" pitchFamily="34" charset="0"/>
                <a:ea typeface="微软雅黑" pitchFamily="34" charset="-122"/>
                <a:cs typeface="微软雅黑" pitchFamily="34" charset="-120"/>
              </a:rPr>
              <a:t>整条链路无人参与：控件候选与参考界面是输入，质量校验是自动的，不合格样本自动回炉——因此产量只受算力限制，而不受标注人力限制。</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176972"/>
          </a:xfrm>
          <a:prstGeom prst="rect">
            <a:avLst/>
          </a:prstGeom>
          <a:noFill/>
        </p:spPr>
        <p:txBody>
          <a:bodyPr wrap="square" lIns="0" tIns="0" rIns="0" bIns="0" anchor="t">
            <a:spAutoFit/>
          </a:bodyPr>
          <a:lstStyle/>
          <a:p>
            <a:pPr algn="l">
              <a:spcAft>
                <a:spcPts val="0"/>
              </a:spcAft>
            </a:pPr>
            <a:r>
              <a:rPr sz="1150" b="1" kern="0" spc="150" dirty="0" err="1">
                <a:solidFill>
                  <a:srgbClr val="1F497D"/>
                </a:solidFill>
                <a:latin typeface="微软雅黑" pitchFamily="34" charset="0"/>
                <a:ea typeface="微软雅黑" pitchFamily="34" charset="-122"/>
                <a:cs typeface="微软雅黑" pitchFamily="34" charset="-120"/>
              </a:rPr>
              <a:t>难例合成</a:t>
            </a:r>
            <a:r>
              <a:rPr sz="1150" b="1" kern="0" spc="150" dirty="0">
                <a:solidFill>
                  <a:srgbClr val="1F497D"/>
                </a:solidFill>
                <a:latin typeface="微软雅黑" pitchFamily="34" charset="0"/>
                <a:ea typeface="微软雅黑" pitchFamily="34" charset="-122"/>
                <a:cs typeface="微软雅黑" pitchFamily="34" charset="-120"/>
              </a:rPr>
              <a:t> · </a:t>
            </a:r>
            <a:r>
              <a:rPr sz="1150" b="1" kern="0" spc="150" dirty="0" err="1">
                <a:solidFill>
                  <a:srgbClr val="1F497D"/>
                </a:solidFill>
                <a:latin typeface="微软雅黑" pitchFamily="34" charset="0"/>
                <a:ea typeface="微软雅黑" pitchFamily="34" charset="-122"/>
                <a:cs typeface="微软雅黑" pitchFamily="34" charset="-120"/>
              </a:rPr>
              <a:t>效果</a:t>
            </a:r>
            <a:endParaRPr sz="1150" b="1" kern="0" spc="150" dirty="0">
              <a:solidFill>
                <a:srgbClr val="1F497D"/>
              </a:solidFill>
              <a:latin typeface="微软雅黑" pitchFamily="34" charset="0"/>
              <a:ea typeface="微软雅黑" pitchFamily="34" charset="-122"/>
              <a:cs typeface="微软雅黑" pitchFamily="34" charset="-120"/>
            </a:endParaRP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参考真实界面 → MLLM 合成界面 + 精确标注</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03 · 通义 · GUI Agent</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23 / 28</a:t>
            </a:r>
          </a:p>
        </p:txBody>
      </p:sp>
      <p:sp>
        <p:nvSpPr>
          <p:cNvPr id="9" name="Rectangle 8"/>
          <p:cNvSpPr/>
          <p:nvPr/>
        </p:nvSpPr>
        <p:spPr>
          <a:xfrm>
            <a:off x="502920" y="1444752"/>
            <a:ext cx="5349240" cy="310896"/>
          </a:xfrm>
          <a:prstGeom prst="rect">
            <a:avLst/>
          </a:prstGeom>
          <a:solidFill>
            <a:srgbClr val="707A8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612648" y="1444752"/>
            <a:ext cx="5129783" cy="310896"/>
          </a:xfrm>
          <a:prstGeom prst="rect">
            <a:avLst/>
          </a:prstGeom>
          <a:noFill/>
        </p:spPr>
        <p:txBody>
          <a:bodyPr wrap="square" lIns="0" tIns="0" rIns="0" bIns="0" anchor="ctr">
            <a:spAutoFit/>
          </a:bodyPr>
          <a:lstStyle/>
          <a:p>
            <a:pPr algn="l">
              <a:spcAft>
                <a:spcPts val="0"/>
              </a:spcAft>
            </a:pPr>
            <a:r>
              <a:rPr sz="1150" b="1">
                <a:solidFill>
                  <a:srgbClr val="FFFFFF"/>
                </a:solidFill>
                <a:latin typeface="微软雅黑" pitchFamily="34" charset="0"/>
                <a:ea typeface="微软雅黑" pitchFamily="34" charset="-122"/>
                <a:cs typeface="微软雅黑" pitchFamily="34" charset="-120"/>
              </a:rPr>
              <a:t>输入：参考真实界面（原图）</a:t>
            </a:r>
          </a:p>
        </p:txBody>
      </p:sp>
      <p:sp>
        <p:nvSpPr>
          <p:cNvPr id="11" name="Rectangle 10"/>
          <p:cNvSpPr/>
          <p:nvPr/>
        </p:nvSpPr>
        <p:spPr>
          <a:xfrm>
            <a:off x="715544" y="1828800"/>
            <a:ext cx="4923991" cy="2788920"/>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2" name="Picture 11" descr="syn_ref.png"/>
          <p:cNvPicPr>
            <a:picLocks noChangeAspect="1"/>
          </p:cNvPicPr>
          <p:nvPr/>
        </p:nvPicPr>
        <p:blipFill>
          <a:blip r:embed="rId2"/>
          <a:stretch>
            <a:fillRect/>
          </a:stretch>
        </p:blipFill>
        <p:spPr>
          <a:xfrm>
            <a:off x="843560" y="1956816"/>
            <a:ext cx="4667959" cy="2532887"/>
          </a:xfrm>
          <a:prstGeom prst="rect">
            <a:avLst/>
          </a:prstGeom>
        </p:spPr>
      </p:pic>
      <p:sp>
        <p:nvSpPr>
          <p:cNvPr id="13" name="Rectangle 12"/>
          <p:cNvSpPr/>
          <p:nvPr/>
        </p:nvSpPr>
        <p:spPr>
          <a:xfrm>
            <a:off x="6336792" y="1444752"/>
            <a:ext cx="5349240" cy="310896"/>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6446520" y="1444752"/>
            <a:ext cx="5129783" cy="310896"/>
          </a:xfrm>
          <a:prstGeom prst="rect">
            <a:avLst/>
          </a:prstGeom>
          <a:noFill/>
        </p:spPr>
        <p:txBody>
          <a:bodyPr wrap="square" lIns="0" tIns="0" rIns="0" bIns="0" anchor="ctr">
            <a:spAutoFit/>
          </a:bodyPr>
          <a:lstStyle/>
          <a:p>
            <a:pPr algn="l">
              <a:spcAft>
                <a:spcPts val="0"/>
              </a:spcAft>
            </a:pPr>
            <a:r>
              <a:rPr sz="1150" b="1">
                <a:solidFill>
                  <a:srgbClr val="FFFFFF"/>
                </a:solidFill>
                <a:latin typeface="微软雅黑" pitchFamily="34" charset="0"/>
                <a:ea typeface="微软雅黑" pitchFamily="34" charset="-122"/>
                <a:cs typeface="微软雅黑" pitchFamily="34" charset="-120"/>
              </a:rPr>
              <a:t>输出：MLLM 合成界面 + 目标元素标注</a:t>
            </a:r>
          </a:p>
        </p:txBody>
      </p:sp>
      <p:sp>
        <p:nvSpPr>
          <p:cNvPr id="15" name="Rectangle 14"/>
          <p:cNvSpPr/>
          <p:nvPr/>
        </p:nvSpPr>
        <p:spPr>
          <a:xfrm>
            <a:off x="6543095" y="1828800"/>
            <a:ext cx="4936633" cy="2788920"/>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6" name="Picture 15" descr="syn_gen.png"/>
          <p:cNvPicPr>
            <a:picLocks noChangeAspect="1"/>
          </p:cNvPicPr>
          <p:nvPr/>
        </p:nvPicPr>
        <p:blipFill>
          <a:blip r:embed="rId3"/>
          <a:stretch>
            <a:fillRect/>
          </a:stretch>
        </p:blipFill>
        <p:spPr>
          <a:xfrm>
            <a:off x="6671111" y="1956816"/>
            <a:ext cx="4680601" cy="2532887"/>
          </a:xfrm>
          <a:prstGeom prst="rect">
            <a:avLst/>
          </a:prstGeom>
        </p:spPr>
      </p:pic>
      <p:sp>
        <p:nvSpPr>
          <p:cNvPr id="17" name="Chevron 16"/>
          <p:cNvSpPr/>
          <p:nvPr/>
        </p:nvSpPr>
        <p:spPr>
          <a:xfrm>
            <a:off x="5888736" y="3017520"/>
            <a:ext cx="411480" cy="384048"/>
          </a:xfrm>
          <a:prstGeom prst="chevron">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8" name="TextBox 17"/>
          <p:cNvSpPr txBox="1"/>
          <p:nvPr/>
        </p:nvSpPr>
        <p:spPr>
          <a:xfrm>
            <a:off x="502920" y="4700016"/>
            <a:ext cx="5349240" cy="256032"/>
          </a:xfrm>
          <a:prstGeom prst="rect">
            <a:avLst/>
          </a:prstGeom>
          <a:noFill/>
        </p:spPr>
        <p:txBody>
          <a:bodyPr wrap="square" lIns="0" tIns="0" rIns="0" bIns="0" anchor="t">
            <a:spAutoFit/>
          </a:bodyPr>
          <a:lstStyle/>
          <a:p>
            <a:pPr algn="l">
              <a:spcAft>
                <a:spcPts val="0"/>
              </a:spcAft>
            </a:pPr>
            <a:r>
              <a:rPr sz="1150" b="1">
                <a:solidFill>
                  <a:srgbClr val="1F497D"/>
                </a:solidFill>
                <a:latin typeface="微软雅黑" pitchFamily="34" charset="0"/>
                <a:ea typeface="微软雅黑" pitchFamily="34" charset="-122"/>
                <a:cs typeface="微软雅黑" pitchFamily="34" charset="-120"/>
              </a:rPr>
              <a:t>目标元素特写（红框为标注框，蓝圈为可视化标记）</a:t>
            </a:r>
          </a:p>
        </p:txBody>
      </p:sp>
      <p:sp>
        <p:nvSpPr>
          <p:cNvPr id="19" name="Rectangle 18"/>
          <p:cNvSpPr/>
          <p:nvPr/>
        </p:nvSpPr>
        <p:spPr>
          <a:xfrm>
            <a:off x="639346" y="4956048"/>
            <a:ext cx="5076387" cy="1371600"/>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20" name="Picture 19" descr="syn_gen_zoom.png"/>
          <p:cNvPicPr>
            <a:picLocks noChangeAspect="1"/>
          </p:cNvPicPr>
          <p:nvPr/>
        </p:nvPicPr>
        <p:blipFill>
          <a:blip r:embed="rId4"/>
          <a:stretch>
            <a:fillRect/>
          </a:stretch>
        </p:blipFill>
        <p:spPr>
          <a:xfrm>
            <a:off x="767362" y="5084064"/>
            <a:ext cx="4820355" cy="1115568"/>
          </a:xfrm>
          <a:prstGeom prst="rect">
            <a:avLst/>
          </a:prstGeom>
        </p:spPr>
      </p:pic>
      <p:sp>
        <p:nvSpPr>
          <p:cNvPr id="21" name="Rectangle 20"/>
          <p:cNvSpPr/>
          <p:nvPr/>
        </p:nvSpPr>
        <p:spPr>
          <a:xfrm>
            <a:off x="6336792" y="4764024"/>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p:cNvSpPr txBox="1"/>
          <p:nvPr/>
        </p:nvSpPr>
        <p:spPr>
          <a:xfrm>
            <a:off x="6537959" y="4700016"/>
            <a:ext cx="5148072" cy="768096"/>
          </a:xfrm>
          <a:prstGeom prst="rect">
            <a:avLst/>
          </a:prstGeom>
          <a:noFill/>
        </p:spPr>
        <p:txBody>
          <a:bodyPr wrap="square" lIns="0" tIns="0" rIns="0" bIns="0" anchor="t">
            <a:spAutoFit/>
          </a:bodyPr>
          <a:lstStyle/>
          <a:p>
            <a:pPr algn="l">
              <a:lnSpc>
                <a:spcPct val="122000"/>
              </a:lnSpc>
              <a:spcAft>
                <a:spcPts val="0"/>
              </a:spcAft>
            </a:pPr>
            <a:r>
              <a:rPr sz="1150" b="1" dirty="0" err="1">
                <a:solidFill>
                  <a:srgbClr val="20262E"/>
                </a:solidFill>
                <a:latin typeface="微软雅黑" pitchFamily="34" charset="0"/>
                <a:ea typeface="微软雅黑" pitchFamily="34" charset="-122"/>
                <a:cs typeface="微软雅黑" pitchFamily="34" charset="-120"/>
              </a:rPr>
              <a:t>难在哪</a:t>
            </a:r>
            <a:r>
              <a:rPr sz="1150" b="1" dirty="0">
                <a:solidFill>
                  <a:srgbClr val="20262E"/>
                </a:solidFill>
                <a:latin typeface="微软雅黑" pitchFamily="34" charset="0"/>
                <a:ea typeface="微软雅黑" pitchFamily="34" charset="-122"/>
                <a:cs typeface="微软雅黑" pitchFamily="34" charset="-120"/>
              </a:rPr>
              <a:t>　</a:t>
            </a:r>
            <a:r>
              <a:rPr sz="1150" b="0" dirty="0" err="1">
                <a:solidFill>
                  <a:srgbClr val="3A424D"/>
                </a:solidFill>
                <a:latin typeface="微软雅黑" pitchFamily="34" charset="0"/>
                <a:ea typeface="微软雅黑" pitchFamily="34" charset="-122"/>
                <a:cs typeface="微软雅黑" pitchFamily="34" charset="-120"/>
              </a:rPr>
              <a:t>目标是底部工具栏里一个</a:t>
            </a:r>
            <a:r>
              <a:rPr sz="1150" b="0" dirty="0">
                <a:solidFill>
                  <a:srgbClr val="3A424D"/>
                </a:solidFill>
                <a:latin typeface="微软雅黑" pitchFamily="34" charset="0"/>
                <a:ea typeface="微软雅黑" pitchFamily="34" charset="-122"/>
                <a:cs typeface="微软雅黑" pitchFamily="34" charset="-120"/>
              </a:rPr>
              <a:t> 40 </a:t>
            </a:r>
            <a:r>
              <a:rPr sz="1150" b="0" dirty="0" err="1">
                <a:solidFill>
                  <a:srgbClr val="3A424D"/>
                </a:solidFill>
                <a:latin typeface="微软雅黑" pitchFamily="34" charset="0"/>
                <a:ea typeface="微软雅黑" pitchFamily="34" charset="-122"/>
                <a:cs typeface="微软雅黑" pitchFamily="34" charset="-120"/>
              </a:rPr>
              <a:t>像素左右的图标，左右各有十余个外观高度相似的灰色图标；同时级联菜单被展开到深层</a:t>
            </a:r>
            <a:r>
              <a:rPr sz="1150" b="0" dirty="0">
                <a:solidFill>
                  <a:srgbClr val="3A424D"/>
                </a:solidFill>
                <a:latin typeface="微软雅黑" pitchFamily="34" charset="0"/>
                <a:ea typeface="微软雅黑" pitchFamily="34" charset="-122"/>
                <a:cs typeface="微软雅黑" pitchFamily="34" charset="-120"/>
              </a:rPr>
              <a:t>。</a:t>
            </a:r>
          </a:p>
        </p:txBody>
      </p:sp>
      <p:sp>
        <p:nvSpPr>
          <p:cNvPr id="23" name="Rectangle 22"/>
          <p:cNvSpPr/>
          <p:nvPr/>
        </p:nvSpPr>
        <p:spPr>
          <a:xfrm>
            <a:off x="6336792" y="556869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4" name="TextBox 23"/>
          <p:cNvSpPr txBox="1"/>
          <p:nvPr/>
        </p:nvSpPr>
        <p:spPr>
          <a:xfrm>
            <a:off x="6537959" y="5504688"/>
            <a:ext cx="5148072" cy="768096"/>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合成的价值　</a:t>
            </a:r>
            <a:r>
              <a:rPr sz="1150" b="0">
                <a:solidFill>
                  <a:srgbClr val="3A424D"/>
                </a:solidFill>
                <a:latin typeface="微软雅黑" pitchFamily="34" charset="0"/>
                <a:ea typeface="微软雅黑" pitchFamily="34" charset="-122"/>
                <a:cs typeface="微软雅黑" pitchFamily="34" charset="-120"/>
              </a:rPr>
              <a:t>这类样本在公开数据集里几乎拿不到，而合成路径下坐标由渲染直接给出，难度与标注质量可以同时拉满。</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AA230-2756-5573-C3CB-F1D7A5886EE8}"/>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C72DC80-C6D4-CC65-FB1F-28D2FB038AEE}"/>
              </a:ext>
            </a:extLst>
          </p:cNvPr>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a:extLst>
              <a:ext uri="{FF2B5EF4-FFF2-40B4-BE49-F238E27FC236}">
                <a16:creationId xmlns:a16="http://schemas.microsoft.com/office/drawing/2014/main" id="{54093262-8BB8-8022-1F8D-322293B83D66}"/>
              </a:ext>
            </a:extLst>
          </p:cNvPr>
          <p:cNvSpPr txBox="1"/>
          <p:nvPr/>
        </p:nvSpPr>
        <p:spPr>
          <a:xfrm>
            <a:off x="502920" y="310896"/>
            <a:ext cx="8229600" cy="176972"/>
          </a:xfrm>
          <a:prstGeom prst="rect">
            <a:avLst/>
          </a:prstGeom>
          <a:noFill/>
        </p:spPr>
        <p:txBody>
          <a:bodyPr wrap="square" lIns="0" tIns="0" rIns="0" bIns="0" anchor="t">
            <a:spAutoFit/>
          </a:bodyPr>
          <a:lstStyle/>
          <a:p>
            <a:pPr algn="l">
              <a:spcAft>
                <a:spcPts val="0"/>
              </a:spcAft>
            </a:pPr>
            <a:r>
              <a:rPr sz="1150" b="1" kern="0" spc="150" dirty="0" err="1">
                <a:solidFill>
                  <a:srgbClr val="1F497D"/>
                </a:solidFill>
                <a:latin typeface="微软雅黑" pitchFamily="34" charset="0"/>
                <a:ea typeface="微软雅黑" pitchFamily="34" charset="-122"/>
                <a:cs typeface="微软雅黑" pitchFamily="34" charset="-120"/>
              </a:rPr>
              <a:t>难例合成</a:t>
            </a:r>
            <a:r>
              <a:rPr sz="1150" b="1" kern="0" spc="150" dirty="0">
                <a:solidFill>
                  <a:srgbClr val="1F497D"/>
                </a:solidFill>
                <a:latin typeface="微软雅黑" pitchFamily="34" charset="0"/>
                <a:ea typeface="微软雅黑" pitchFamily="34" charset="-122"/>
                <a:cs typeface="微软雅黑" pitchFamily="34" charset="-120"/>
              </a:rPr>
              <a:t> · </a:t>
            </a:r>
            <a:r>
              <a:rPr sz="1150" b="1" kern="0" spc="150" dirty="0" err="1">
                <a:solidFill>
                  <a:srgbClr val="1F497D"/>
                </a:solidFill>
                <a:latin typeface="微软雅黑" pitchFamily="34" charset="0"/>
                <a:ea typeface="微软雅黑" pitchFamily="34" charset="-122"/>
                <a:cs typeface="微软雅黑" pitchFamily="34" charset="-120"/>
              </a:rPr>
              <a:t>效果</a:t>
            </a:r>
            <a:endParaRPr sz="1150" b="1" kern="0" spc="150" dirty="0">
              <a:solidFill>
                <a:srgbClr val="1F497D"/>
              </a:solidFill>
              <a:latin typeface="微软雅黑" pitchFamily="34" charset="0"/>
              <a:ea typeface="微软雅黑" pitchFamily="34" charset="-122"/>
              <a:cs typeface="微软雅黑" pitchFamily="34" charset="-120"/>
            </a:endParaRPr>
          </a:p>
        </p:txBody>
      </p:sp>
      <p:sp>
        <p:nvSpPr>
          <p:cNvPr id="4" name="TextBox 3">
            <a:extLst>
              <a:ext uri="{FF2B5EF4-FFF2-40B4-BE49-F238E27FC236}">
                <a16:creationId xmlns:a16="http://schemas.microsoft.com/office/drawing/2014/main" id="{2E7146BF-AF68-9E6F-4FD9-D2103580B6D9}"/>
              </a:ext>
            </a:extLst>
          </p:cNvPr>
          <p:cNvSpPr txBox="1"/>
          <p:nvPr/>
        </p:nvSpPr>
        <p:spPr>
          <a:xfrm>
            <a:off x="484632" y="585216"/>
            <a:ext cx="11155680" cy="415498"/>
          </a:xfrm>
          <a:prstGeom prst="rect">
            <a:avLst/>
          </a:prstGeom>
          <a:noFill/>
        </p:spPr>
        <p:txBody>
          <a:bodyPr wrap="square" lIns="0" tIns="0" rIns="0" bIns="0" anchor="t">
            <a:spAutoFit/>
          </a:bodyPr>
          <a:lstStyle/>
          <a:p>
            <a:pPr algn="l">
              <a:spcAft>
                <a:spcPts val="0"/>
              </a:spcAft>
            </a:pPr>
            <a:r>
              <a:rPr lang="en-US" altLang="zh-CN" sz="2700" b="1" dirty="0">
                <a:solidFill>
                  <a:srgbClr val="20262E"/>
                </a:solidFill>
                <a:latin typeface="微软雅黑" pitchFamily="34" charset="0"/>
                <a:ea typeface="微软雅黑" pitchFamily="34" charset="-122"/>
                <a:cs typeface="微软雅黑" pitchFamily="34" charset="-120"/>
              </a:rPr>
              <a:t>App</a:t>
            </a:r>
            <a:r>
              <a:rPr lang="zh-CN" altLang="en-US" sz="2700" b="1" dirty="0">
                <a:solidFill>
                  <a:srgbClr val="20262E"/>
                </a:solidFill>
                <a:latin typeface="微软雅黑" pitchFamily="34" charset="0"/>
                <a:ea typeface="微软雅黑" pitchFamily="34" charset="-122"/>
                <a:cs typeface="微软雅黑" pitchFamily="34" charset="-120"/>
              </a:rPr>
              <a:t> </a:t>
            </a:r>
            <a:r>
              <a:rPr lang="en-US" altLang="zh-CN" sz="2700" b="1" dirty="0">
                <a:solidFill>
                  <a:srgbClr val="20262E"/>
                </a:solidFill>
                <a:latin typeface="微软雅黑" pitchFamily="34" charset="0"/>
                <a:ea typeface="微软雅黑" pitchFamily="34" charset="-122"/>
                <a:cs typeface="微软雅黑" pitchFamily="34" charset="-120"/>
              </a:rPr>
              <a:t>Mock</a:t>
            </a:r>
            <a:endParaRPr sz="2700" b="1" dirty="0">
              <a:solidFill>
                <a:srgbClr val="20262E"/>
              </a:solidFill>
              <a:latin typeface="微软雅黑" pitchFamily="34" charset="0"/>
              <a:ea typeface="微软雅黑" pitchFamily="34" charset="-122"/>
              <a:cs typeface="微软雅黑" pitchFamily="34" charset="-120"/>
            </a:endParaRPr>
          </a:p>
        </p:txBody>
      </p:sp>
      <p:cxnSp>
        <p:nvCxnSpPr>
          <p:cNvPr id="5" name="Connector 4">
            <a:extLst>
              <a:ext uri="{FF2B5EF4-FFF2-40B4-BE49-F238E27FC236}">
                <a16:creationId xmlns:a16="http://schemas.microsoft.com/office/drawing/2014/main" id="{C6F57A77-1E83-48E3-C28C-862DD272B452}"/>
              </a:ext>
            </a:extLst>
          </p:cNvPr>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2CD923FB-2E15-0089-CF78-71AB4D8018D7}"/>
              </a:ext>
            </a:extLst>
          </p:cNvPr>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03 · 通义 · GUI Agent</a:t>
            </a:r>
          </a:p>
        </p:txBody>
      </p:sp>
      <p:sp>
        <p:nvSpPr>
          <p:cNvPr id="7" name="TextBox 6">
            <a:extLst>
              <a:ext uri="{FF2B5EF4-FFF2-40B4-BE49-F238E27FC236}">
                <a16:creationId xmlns:a16="http://schemas.microsoft.com/office/drawing/2014/main" id="{9145E2E5-92F6-7290-FB9B-A75773D7EF55}"/>
              </a:ext>
            </a:extLst>
          </p:cNvPr>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a:extLst>
              <a:ext uri="{FF2B5EF4-FFF2-40B4-BE49-F238E27FC236}">
                <a16:creationId xmlns:a16="http://schemas.microsoft.com/office/drawing/2014/main" id="{291F8907-6CD5-EA3C-FEE3-85A89A97AB4F}"/>
              </a:ext>
            </a:extLst>
          </p:cNvPr>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23 / 28</a:t>
            </a:r>
          </a:p>
        </p:txBody>
      </p:sp>
      <p:pic>
        <p:nvPicPr>
          <p:cNvPr id="25" name="图片 24">
            <a:extLst>
              <a:ext uri="{FF2B5EF4-FFF2-40B4-BE49-F238E27FC236}">
                <a16:creationId xmlns:a16="http://schemas.microsoft.com/office/drawing/2014/main" id="{DC733443-CD66-6577-F730-91E60DBBCCE6}"/>
              </a:ext>
            </a:extLst>
          </p:cNvPr>
          <p:cNvPicPr>
            <a:picLocks noChangeAspect="1"/>
          </p:cNvPicPr>
          <p:nvPr/>
        </p:nvPicPr>
        <p:blipFill>
          <a:blip r:embed="rId2"/>
          <a:stretch>
            <a:fillRect/>
          </a:stretch>
        </p:blipFill>
        <p:spPr>
          <a:xfrm>
            <a:off x="934585" y="1323493"/>
            <a:ext cx="9960942" cy="4949291"/>
          </a:xfrm>
          <a:prstGeom prst="rect">
            <a:avLst/>
          </a:prstGeom>
        </p:spPr>
      </p:pic>
    </p:spTree>
    <p:extLst>
      <p:ext uri="{BB962C8B-B14F-4D97-AF65-F5344CB8AC3E}">
        <p14:creationId xmlns:p14="http://schemas.microsoft.com/office/powerpoint/2010/main" val="548851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100636-293B-74BB-1C42-1011DD53430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5181C6D-058F-6220-C0E0-DB9909253D5D}"/>
              </a:ext>
            </a:extLst>
          </p:cNvPr>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a:extLst>
              <a:ext uri="{FF2B5EF4-FFF2-40B4-BE49-F238E27FC236}">
                <a16:creationId xmlns:a16="http://schemas.microsoft.com/office/drawing/2014/main" id="{F01CB969-AB0A-BC6A-399B-9D2D13948076}"/>
              </a:ext>
            </a:extLst>
          </p:cNvPr>
          <p:cNvSpPr txBox="1"/>
          <p:nvPr/>
        </p:nvSpPr>
        <p:spPr>
          <a:xfrm>
            <a:off x="502920" y="310896"/>
            <a:ext cx="8229600" cy="176972"/>
          </a:xfrm>
          <a:prstGeom prst="rect">
            <a:avLst/>
          </a:prstGeom>
          <a:noFill/>
        </p:spPr>
        <p:txBody>
          <a:bodyPr wrap="square" lIns="0" tIns="0" rIns="0" bIns="0" anchor="t">
            <a:spAutoFit/>
          </a:bodyPr>
          <a:lstStyle/>
          <a:p>
            <a:pPr algn="l">
              <a:spcAft>
                <a:spcPts val="0"/>
              </a:spcAft>
            </a:pPr>
            <a:r>
              <a:rPr sz="1150" b="1" kern="0" spc="150" dirty="0" err="1">
                <a:solidFill>
                  <a:srgbClr val="1F497D"/>
                </a:solidFill>
                <a:latin typeface="微软雅黑" pitchFamily="34" charset="0"/>
                <a:ea typeface="微软雅黑" pitchFamily="34" charset="-122"/>
                <a:cs typeface="微软雅黑" pitchFamily="34" charset="-120"/>
              </a:rPr>
              <a:t>难例合成</a:t>
            </a:r>
            <a:r>
              <a:rPr sz="1150" b="1" kern="0" spc="150" dirty="0">
                <a:solidFill>
                  <a:srgbClr val="1F497D"/>
                </a:solidFill>
                <a:latin typeface="微软雅黑" pitchFamily="34" charset="0"/>
                <a:ea typeface="微软雅黑" pitchFamily="34" charset="-122"/>
                <a:cs typeface="微软雅黑" pitchFamily="34" charset="-120"/>
              </a:rPr>
              <a:t> · </a:t>
            </a:r>
            <a:r>
              <a:rPr sz="1150" b="1" kern="0" spc="150" dirty="0" err="1">
                <a:solidFill>
                  <a:srgbClr val="1F497D"/>
                </a:solidFill>
                <a:latin typeface="微软雅黑" pitchFamily="34" charset="0"/>
                <a:ea typeface="微软雅黑" pitchFamily="34" charset="-122"/>
                <a:cs typeface="微软雅黑" pitchFamily="34" charset="-120"/>
              </a:rPr>
              <a:t>效果</a:t>
            </a:r>
            <a:endParaRPr sz="1150" b="1" kern="0" spc="150" dirty="0">
              <a:solidFill>
                <a:srgbClr val="1F497D"/>
              </a:solidFill>
              <a:latin typeface="微软雅黑" pitchFamily="34" charset="0"/>
              <a:ea typeface="微软雅黑" pitchFamily="34" charset="-122"/>
              <a:cs typeface="微软雅黑" pitchFamily="34" charset="-120"/>
            </a:endParaRPr>
          </a:p>
        </p:txBody>
      </p:sp>
      <p:sp>
        <p:nvSpPr>
          <p:cNvPr id="4" name="TextBox 3">
            <a:extLst>
              <a:ext uri="{FF2B5EF4-FFF2-40B4-BE49-F238E27FC236}">
                <a16:creationId xmlns:a16="http://schemas.microsoft.com/office/drawing/2014/main" id="{2191DA47-C832-4C82-FE57-587864DB5B82}"/>
              </a:ext>
            </a:extLst>
          </p:cNvPr>
          <p:cNvSpPr txBox="1"/>
          <p:nvPr/>
        </p:nvSpPr>
        <p:spPr>
          <a:xfrm>
            <a:off x="484632" y="585216"/>
            <a:ext cx="11155680" cy="415498"/>
          </a:xfrm>
          <a:prstGeom prst="rect">
            <a:avLst/>
          </a:prstGeom>
          <a:noFill/>
        </p:spPr>
        <p:txBody>
          <a:bodyPr wrap="square" lIns="0" tIns="0" rIns="0" bIns="0" anchor="t">
            <a:spAutoFit/>
          </a:bodyPr>
          <a:lstStyle/>
          <a:p>
            <a:pPr algn="l">
              <a:spcAft>
                <a:spcPts val="0"/>
              </a:spcAft>
            </a:pPr>
            <a:r>
              <a:rPr lang="en-US" altLang="zh-CN" sz="2700" b="1" dirty="0">
                <a:solidFill>
                  <a:srgbClr val="20262E"/>
                </a:solidFill>
                <a:latin typeface="微软雅黑" pitchFamily="34" charset="0"/>
                <a:ea typeface="微软雅黑" pitchFamily="34" charset="-122"/>
                <a:cs typeface="微软雅黑" pitchFamily="34" charset="-120"/>
              </a:rPr>
              <a:t>Web</a:t>
            </a:r>
            <a:r>
              <a:rPr lang="zh-CN" altLang="en-US" sz="2700" b="1" dirty="0">
                <a:solidFill>
                  <a:srgbClr val="20262E"/>
                </a:solidFill>
                <a:latin typeface="微软雅黑" pitchFamily="34" charset="0"/>
                <a:ea typeface="微软雅黑" pitchFamily="34" charset="-122"/>
                <a:cs typeface="微软雅黑" pitchFamily="34" charset="-120"/>
              </a:rPr>
              <a:t> </a:t>
            </a:r>
            <a:r>
              <a:rPr lang="en-US" altLang="zh-CN" sz="2700" b="1" dirty="0">
                <a:solidFill>
                  <a:srgbClr val="20262E"/>
                </a:solidFill>
                <a:latin typeface="微软雅黑" pitchFamily="34" charset="0"/>
                <a:ea typeface="微软雅黑" pitchFamily="34" charset="-122"/>
                <a:cs typeface="微软雅黑" pitchFamily="34" charset="-120"/>
              </a:rPr>
              <a:t>Mock</a:t>
            </a:r>
            <a:endParaRPr sz="2700" b="1" dirty="0">
              <a:solidFill>
                <a:srgbClr val="20262E"/>
              </a:solidFill>
              <a:latin typeface="微软雅黑" pitchFamily="34" charset="0"/>
              <a:ea typeface="微软雅黑" pitchFamily="34" charset="-122"/>
              <a:cs typeface="微软雅黑" pitchFamily="34" charset="-120"/>
            </a:endParaRPr>
          </a:p>
        </p:txBody>
      </p:sp>
      <p:cxnSp>
        <p:nvCxnSpPr>
          <p:cNvPr id="5" name="Connector 4">
            <a:extLst>
              <a:ext uri="{FF2B5EF4-FFF2-40B4-BE49-F238E27FC236}">
                <a16:creationId xmlns:a16="http://schemas.microsoft.com/office/drawing/2014/main" id="{EC1D14EB-7562-FF35-D6CB-0AFC4121A695}"/>
              </a:ext>
            </a:extLst>
          </p:cNvPr>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B25CC09E-3D12-BBA2-7C3E-FE828E853ECE}"/>
              </a:ext>
            </a:extLst>
          </p:cNvPr>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03 · 通义 · GUI Agent</a:t>
            </a:r>
          </a:p>
        </p:txBody>
      </p:sp>
      <p:sp>
        <p:nvSpPr>
          <p:cNvPr id="7" name="TextBox 6">
            <a:extLst>
              <a:ext uri="{FF2B5EF4-FFF2-40B4-BE49-F238E27FC236}">
                <a16:creationId xmlns:a16="http://schemas.microsoft.com/office/drawing/2014/main" id="{98AF633D-B9CD-DF02-AF60-F37D00F9A1F7}"/>
              </a:ext>
            </a:extLst>
          </p:cNvPr>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a:extLst>
              <a:ext uri="{FF2B5EF4-FFF2-40B4-BE49-F238E27FC236}">
                <a16:creationId xmlns:a16="http://schemas.microsoft.com/office/drawing/2014/main" id="{FF597013-CABC-4627-00A3-9C083F1BB4F2}"/>
              </a:ext>
            </a:extLst>
          </p:cNvPr>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23 / 28</a:t>
            </a:r>
          </a:p>
        </p:txBody>
      </p:sp>
      <p:sp>
        <p:nvSpPr>
          <p:cNvPr id="10" name="文本框 9">
            <a:extLst>
              <a:ext uri="{FF2B5EF4-FFF2-40B4-BE49-F238E27FC236}">
                <a16:creationId xmlns:a16="http://schemas.microsoft.com/office/drawing/2014/main" id="{BADCECF9-043B-FBB2-126F-53F02D627B66}"/>
              </a:ext>
            </a:extLst>
          </p:cNvPr>
          <p:cNvSpPr txBox="1"/>
          <p:nvPr/>
        </p:nvSpPr>
        <p:spPr>
          <a:xfrm>
            <a:off x="4953934" y="3439783"/>
            <a:ext cx="6098146" cy="646331"/>
          </a:xfrm>
          <a:prstGeom prst="rect">
            <a:avLst/>
          </a:prstGeom>
          <a:noFill/>
        </p:spPr>
        <p:txBody>
          <a:bodyPr wrap="square">
            <a:spAutoFit/>
          </a:bodyPr>
          <a:lstStyle/>
          <a:p>
            <a:pPr marL="0" indent="0" algn="l">
              <a:buNone/>
            </a:pPr>
            <a:r>
              <a:rPr lang="zh-CN" altLang="zh-CN">
                <a:effectLst/>
              </a:rPr>
              <a:t>公告有真实内容，</a:t>
            </a:r>
          </a:p>
          <a:p>
            <a:pPr marL="0" indent="0" algn="l">
              <a:buNone/>
            </a:pPr>
            <a:r>
              <a:rPr lang="zh-CN" altLang="zh-CN">
                <a:effectLst/>
              </a:rPr>
              <a:t>控件可交互</a:t>
            </a:r>
          </a:p>
        </p:txBody>
      </p:sp>
      <p:pic>
        <p:nvPicPr>
          <p:cNvPr id="12" name="图片 11">
            <a:extLst>
              <a:ext uri="{FF2B5EF4-FFF2-40B4-BE49-F238E27FC236}">
                <a16:creationId xmlns:a16="http://schemas.microsoft.com/office/drawing/2014/main" id="{A11BA609-18B8-A8F0-AAAA-D0F4C2AC0453}"/>
              </a:ext>
            </a:extLst>
          </p:cNvPr>
          <p:cNvPicPr>
            <a:picLocks noChangeAspect="1"/>
          </p:cNvPicPr>
          <p:nvPr/>
        </p:nvPicPr>
        <p:blipFill>
          <a:blip r:embed="rId2"/>
          <a:stretch>
            <a:fillRect/>
          </a:stretch>
        </p:blipFill>
        <p:spPr>
          <a:xfrm>
            <a:off x="139564" y="1733347"/>
            <a:ext cx="5338194" cy="2928805"/>
          </a:xfrm>
          <a:prstGeom prst="rect">
            <a:avLst/>
          </a:prstGeom>
        </p:spPr>
      </p:pic>
      <p:pic>
        <p:nvPicPr>
          <p:cNvPr id="13" name="图片 12">
            <a:extLst>
              <a:ext uri="{FF2B5EF4-FFF2-40B4-BE49-F238E27FC236}">
                <a16:creationId xmlns:a16="http://schemas.microsoft.com/office/drawing/2014/main" id="{AA25D0A2-643A-3D3D-BBFE-DC4BA54071BD}"/>
              </a:ext>
            </a:extLst>
          </p:cNvPr>
          <p:cNvPicPr>
            <a:picLocks noChangeAspect="1"/>
          </p:cNvPicPr>
          <p:nvPr/>
        </p:nvPicPr>
        <p:blipFill>
          <a:blip r:embed="rId3"/>
          <a:stretch>
            <a:fillRect/>
          </a:stretch>
        </p:blipFill>
        <p:spPr>
          <a:xfrm>
            <a:off x="4224914" y="2614026"/>
            <a:ext cx="7596103" cy="3485089"/>
          </a:xfrm>
          <a:prstGeom prst="rect">
            <a:avLst/>
          </a:prstGeom>
        </p:spPr>
      </p:pic>
      <p:sp>
        <p:nvSpPr>
          <p:cNvPr id="14" name="TextBox 21">
            <a:extLst>
              <a:ext uri="{FF2B5EF4-FFF2-40B4-BE49-F238E27FC236}">
                <a16:creationId xmlns:a16="http://schemas.microsoft.com/office/drawing/2014/main" id="{4178024E-32AF-4BC0-4FA7-E77AE0ED54C9}"/>
              </a:ext>
            </a:extLst>
          </p:cNvPr>
          <p:cNvSpPr txBox="1"/>
          <p:nvPr/>
        </p:nvSpPr>
        <p:spPr>
          <a:xfrm>
            <a:off x="5961888" y="1653940"/>
            <a:ext cx="5148072" cy="765531"/>
          </a:xfrm>
          <a:prstGeom prst="rect">
            <a:avLst/>
          </a:prstGeom>
          <a:noFill/>
        </p:spPr>
        <p:txBody>
          <a:bodyPr wrap="square" lIns="0" tIns="0" rIns="0" bIns="0" anchor="t">
            <a:spAutoFit/>
          </a:bodyPr>
          <a:lstStyle/>
          <a:p>
            <a:pPr algn="l">
              <a:lnSpc>
                <a:spcPct val="122000"/>
              </a:lnSpc>
              <a:spcAft>
                <a:spcPts val="0"/>
              </a:spcAft>
            </a:pPr>
            <a:r>
              <a:rPr lang="zh-CN" altLang="en-US" sz="1400" b="1" dirty="0">
                <a:solidFill>
                  <a:srgbClr val="20262E"/>
                </a:solidFill>
                <a:latin typeface="微软雅黑" pitchFamily="34" charset="0"/>
                <a:ea typeface="微软雅黑" pitchFamily="34" charset="-122"/>
                <a:cs typeface="微软雅黑" pitchFamily="34" charset="-120"/>
              </a:rPr>
              <a:t>初始数据 来自网页</a:t>
            </a:r>
            <a:r>
              <a:rPr lang="en-US" altLang="zh-CN" sz="1400" b="1" dirty="0">
                <a:solidFill>
                  <a:srgbClr val="20262E"/>
                </a:solidFill>
                <a:latin typeface="微软雅黑" pitchFamily="34" charset="0"/>
                <a:ea typeface="微软雅黑" pitchFamily="34" charset="-122"/>
                <a:cs typeface="微软雅黑" pitchFamily="34" charset="-120"/>
              </a:rPr>
              <a:t>API</a:t>
            </a:r>
            <a:r>
              <a:rPr lang="zh-CN" altLang="en-US" sz="1400" b="1" dirty="0">
                <a:solidFill>
                  <a:srgbClr val="20262E"/>
                </a:solidFill>
                <a:latin typeface="微软雅黑" pitchFamily="34" charset="0"/>
                <a:ea typeface="微软雅黑" pitchFamily="34" charset="-122"/>
                <a:cs typeface="微软雅黑" pitchFamily="34" charset="-120"/>
              </a:rPr>
              <a:t>等信息爬取保证数据真实和页面一致性</a:t>
            </a:r>
            <a:endParaRPr lang="en-US" altLang="zh-CN" sz="1400" b="1" dirty="0">
              <a:solidFill>
                <a:srgbClr val="20262E"/>
              </a:solidFill>
              <a:latin typeface="微软雅黑" pitchFamily="34" charset="0"/>
              <a:ea typeface="微软雅黑" pitchFamily="34" charset="-122"/>
              <a:cs typeface="微软雅黑" pitchFamily="34" charset="-120"/>
            </a:endParaRPr>
          </a:p>
          <a:p>
            <a:pPr algn="l">
              <a:lnSpc>
                <a:spcPct val="122000"/>
              </a:lnSpc>
              <a:spcAft>
                <a:spcPts val="0"/>
              </a:spcAft>
            </a:pPr>
            <a:endParaRPr lang="en-US" sz="1400" b="1" dirty="0">
              <a:solidFill>
                <a:srgbClr val="20262E"/>
              </a:solidFill>
              <a:latin typeface="微软雅黑" pitchFamily="34" charset="0"/>
              <a:ea typeface="微软雅黑" pitchFamily="34" charset="-122"/>
              <a:cs typeface="微软雅黑" pitchFamily="34" charset="-120"/>
            </a:endParaRPr>
          </a:p>
          <a:p>
            <a:pPr algn="l">
              <a:lnSpc>
                <a:spcPct val="122000"/>
              </a:lnSpc>
              <a:spcAft>
                <a:spcPts val="0"/>
              </a:spcAft>
            </a:pPr>
            <a:r>
              <a:rPr lang="zh-CN" altLang="en-US" sz="1400" b="1" dirty="0">
                <a:solidFill>
                  <a:srgbClr val="20262E"/>
                </a:solidFill>
                <a:latin typeface="微软雅黑" pitchFamily="34" charset="0"/>
                <a:ea typeface="微软雅黑" pitchFamily="34" charset="-122"/>
                <a:cs typeface="微软雅黑" pitchFamily="34" charset="-120"/>
              </a:rPr>
              <a:t>所有控件可交互、搜索栏均可用</a:t>
            </a:r>
            <a:r>
              <a:rPr sz="1400" b="0" dirty="0">
                <a:solidFill>
                  <a:srgbClr val="3A424D"/>
                </a:solidFill>
                <a:latin typeface="微软雅黑" pitchFamily="34" charset="0"/>
                <a:ea typeface="微软雅黑" pitchFamily="34" charset="-122"/>
                <a:cs typeface="微软雅黑" pitchFamily="34" charset="-120"/>
              </a:rPr>
              <a:t>。</a:t>
            </a:r>
          </a:p>
        </p:txBody>
      </p:sp>
    </p:spTree>
    <p:extLst>
      <p:ext uri="{BB962C8B-B14F-4D97-AF65-F5344CB8AC3E}">
        <p14:creationId xmlns:p14="http://schemas.microsoft.com/office/powerpoint/2010/main" val="35834212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难例合成 ② + 三条扩展链路</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多窗口高分辨率合成，以及低成本的规模扩展</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03 · 通义 · GUI Agent</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24 / 28</a:t>
            </a:r>
          </a:p>
        </p:txBody>
      </p:sp>
      <p:sp>
        <p:nvSpPr>
          <p:cNvPr id="9" name="Rectangle 8"/>
          <p:cNvSpPr/>
          <p:nvPr/>
        </p:nvSpPr>
        <p:spPr>
          <a:xfrm>
            <a:off x="816362" y="1444752"/>
            <a:ext cx="4493754" cy="2697480"/>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pdf_fig4_multiwin.png"/>
          <p:cNvPicPr>
            <a:picLocks noChangeAspect="1"/>
          </p:cNvPicPr>
          <p:nvPr/>
        </p:nvPicPr>
        <p:blipFill>
          <a:blip r:embed="rId2"/>
          <a:stretch>
            <a:fillRect/>
          </a:stretch>
        </p:blipFill>
        <p:spPr>
          <a:xfrm>
            <a:off x="944378" y="1572768"/>
            <a:ext cx="4237722" cy="2441448"/>
          </a:xfrm>
          <a:prstGeom prst="rect">
            <a:avLst/>
          </a:prstGeom>
        </p:spPr>
      </p:pic>
      <p:sp>
        <p:nvSpPr>
          <p:cNvPr id="11" name="Rectangle 10"/>
          <p:cNvSpPr/>
          <p:nvPr/>
        </p:nvSpPr>
        <p:spPr>
          <a:xfrm>
            <a:off x="5852160" y="154533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TextBox 11"/>
          <p:cNvSpPr txBox="1"/>
          <p:nvPr/>
        </p:nvSpPr>
        <p:spPr>
          <a:xfrm>
            <a:off x="6053328" y="1481328"/>
            <a:ext cx="5632704" cy="877824"/>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组合已有单窗口数据　</a:t>
            </a:r>
            <a:r>
              <a:rPr sz="1150" b="0">
                <a:solidFill>
                  <a:srgbClr val="3A424D"/>
                </a:solidFill>
                <a:latin typeface="微软雅黑" pitchFamily="34" charset="0"/>
                <a:ea typeface="微软雅黑" pitchFamily="34" charset="-122"/>
                <a:cs typeface="微软雅黑" pitchFamily="34" charset="-120"/>
              </a:rPr>
              <a:t>把单窗口截图按候选池组合：窗口数量、布局（如 random、1 行 × 2 列）、分辨率三个维度。</a:t>
            </a:r>
          </a:p>
        </p:txBody>
      </p:sp>
      <p:sp>
        <p:nvSpPr>
          <p:cNvPr id="13" name="Rectangle 12"/>
          <p:cNvSpPr/>
          <p:nvPr/>
        </p:nvSpPr>
        <p:spPr>
          <a:xfrm>
            <a:off x="5852160" y="245973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4" name="TextBox 13"/>
          <p:cNvSpPr txBox="1"/>
          <p:nvPr/>
        </p:nvSpPr>
        <p:spPr>
          <a:xfrm>
            <a:off x="6053328" y="2395728"/>
            <a:ext cx="5632704" cy="877824"/>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非遮挡校验　</a:t>
            </a:r>
            <a:r>
              <a:rPr sz="1150" b="0">
                <a:solidFill>
                  <a:srgbClr val="3A424D"/>
                </a:solidFill>
                <a:latin typeface="微软雅黑" pitchFamily="34" charset="0"/>
                <a:ea typeface="微软雅黑" pitchFamily="34" charset="-122"/>
                <a:cs typeface="微软雅黑" pitchFamily="34" charset="-120"/>
              </a:rPr>
              <a:t>组合后校验被选中的目标元素没有被其他窗口遮挡，保证标注仍然有效。</a:t>
            </a:r>
          </a:p>
        </p:txBody>
      </p:sp>
      <p:sp>
        <p:nvSpPr>
          <p:cNvPr id="15" name="Rectangle 14"/>
          <p:cNvSpPr/>
          <p:nvPr/>
        </p:nvSpPr>
        <p:spPr>
          <a:xfrm>
            <a:off x="5852160" y="3374136"/>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TextBox 15"/>
          <p:cNvSpPr txBox="1"/>
          <p:nvPr/>
        </p:nvSpPr>
        <p:spPr>
          <a:xfrm>
            <a:off x="6053328" y="3310128"/>
            <a:ext cx="5632704" cy="877824"/>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为什么有效　</a:t>
            </a:r>
            <a:r>
              <a:rPr sz="1150" b="0">
                <a:solidFill>
                  <a:srgbClr val="3A424D"/>
                </a:solidFill>
                <a:latin typeface="微软雅黑" pitchFamily="34" charset="0"/>
                <a:ea typeface="微软雅黑" pitchFamily="34" charset="-122"/>
                <a:cs typeface="微软雅黑" pitchFamily="34" charset="-120"/>
              </a:rPr>
              <a:t>真实高分辨率多窗口场景采集困难，而它恰好是 ScreenSpot-Pro、OSWorld 这类基准的主要难点。</a:t>
            </a:r>
          </a:p>
        </p:txBody>
      </p:sp>
      <p:sp>
        <p:nvSpPr>
          <p:cNvPr id="17" name="Rectangle 16"/>
          <p:cNvSpPr/>
          <p:nvPr/>
        </p:nvSpPr>
        <p:spPr>
          <a:xfrm>
            <a:off x="2470349" y="4224528"/>
            <a:ext cx="7248252" cy="1325880"/>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8" name="Picture 17" descr="pdf_fig4_ext.png"/>
          <p:cNvPicPr>
            <a:picLocks noChangeAspect="1"/>
          </p:cNvPicPr>
          <p:nvPr/>
        </p:nvPicPr>
        <p:blipFill>
          <a:blip r:embed="rId3"/>
          <a:stretch>
            <a:fillRect/>
          </a:stretch>
        </p:blipFill>
        <p:spPr>
          <a:xfrm>
            <a:off x="2598365" y="4352544"/>
            <a:ext cx="6992220" cy="1069848"/>
          </a:xfrm>
          <a:prstGeom prst="rect">
            <a:avLst/>
          </a:prstGeom>
        </p:spPr>
      </p:pic>
      <p:sp>
        <p:nvSpPr>
          <p:cNvPr id="19" name="Rectangle 18"/>
          <p:cNvSpPr/>
          <p:nvPr/>
        </p:nvSpPr>
        <p:spPr>
          <a:xfrm>
            <a:off x="502920" y="566928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777240" y="566928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三条扩展链路　</a:t>
            </a:r>
            <a:r>
              <a:rPr sz="1250" b="0">
                <a:solidFill>
                  <a:srgbClr val="20262E"/>
                </a:solidFill>
                <a:latin typeface="微软雅黑" pitchFamily="34" charset="0"/>
                <a:ea typeface="微软雅黑" pitchFamily="34" charset="-122"/>
                <a:cs typeface="微软雅黑" pitchFamily="34" charset="-120"/>
              </a:rPr>
              <a:t>① 轨迹挖掘：仿真环境轨迹里挖 grounding 标注，critic 模型过滤；② 教程视频：解析字幕抽空间-语义关系，生成 grounding QA；③ 不可行负样本：随机配对 + 多模型共识过滤，补上「指令无法完成」这一类。</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落地收益</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四个基准同向提升，并应用于线上模型训练</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03 · 通义 · GUI Agent</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25 / 28</a:t>
            </a:r>
          </a:p>
        </p:txBody>
      </p:sp>
      <p:sp>
        <p:nvSpPr>
          <p:cNvPr id="9" name="Rounded Rectangle 8"/>
          <p:cNvSpPr/>
          <p:nvPr/>
        </p:nvSpPr>
        <p:spPr>
          <a:xfrm>
            <a:off x="502920" y="1554480"/>
            <a:ext cx="11183112" cy="822960"/>
          </a:xfrm>
          <a:prstGeom prst="round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Rectangle 9"/>
          <p:cNvSpPr/>
          <p:nvPr/>
        </p:nvSpPr>
        <p:spPr>
          <a:xfrm>
            <a:off x="502920" y="1554480"/>
            <a:ext cx="82296" cy="82296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1" name="TextBox 10"/>
          <p:cNvSpPr txBox="1"/>
          <p:nvPr/>
        </p:nvSpPr>
        <p:spPr>
          <a:xfrm>
            <a:off x="740664" y="1554480"/>
            <a:ext cx="2212848" cy="822960"/>
          </a:xfrm>
          <a:prstGeom prst="rect">
            <a:avLst/>
          </a:prstGeom>
          <a:noFill/>
        </p:spPr>
        <p:txBody>
          <a:bodyPr wrap="square" lIns="0" tIns="0" rIns="0" bIns="0" anchor="ctr">
            <a:spAutoFit/>
          </a:bodyPr>
          <a:lstStyle/>
          <a:p>
            <a:pPr algn="l">
              <a:lnSpc>
                <a:spcPct val="110000"/>
              </a:lnSpc>
              <a:spcAft>
                <a:spcPts val="0"/>
              </a:spcAft>
            </a:pPr>
            <a:r>
              <a:rPr sz="1400" b="1">
                <a:solidFill>
                  <a:srgbClr val="1F497D"/>
                </a:solidFill>
                <a:latin typeface="微软雅黑" pitchFamily="34" charset="0"/>
                <a:ea typeface="微软雅黑" pitchFamily="34" charset="-122"/>
                <a:cs typeface="微软雅黑" pitchFamily="34" charset="-120"/>
              </a:rPr>
              <a:t>ScreenSpot-Pro</a:t>
            </a:r>
          </a:p>
        </p:txBody>
      </p:sp>
      <p:sp>
        <p:nvSpPr>
          <p:cNvPr id="12" name="TextBox 11"/>
          <p:cNvSpPr txBox="1"/>
          <p:nvPr/>
        </p:nvSpPr>
        <p:spPr>
          <a:xfrm>
            <a:off x="3081528" y="1591056"/>
            <a:ext cx="1481328" cy="310896"/>
          </a:xfrm>
          <a:prstGeom prst="rect">
            <a:avLst/>
          </a:prstGeom>
          <a:noFill/>
        </p:spPr>
        <p:txBody>
          <a:bodyPr wrap="square" lIns="0" tIns="0" rIns="0" bIns="0" anchor="t">
            <a:spAutoFit/>
          </a:bodyPr>
          <a:lstStyle/>
          <a:p>
            <a:pPr algn="l">
              <a:spcAft>
                <a:spcPts val="0"/>
              </a:spcAft>
            </a:pPr>
            <a:r>
              <a:rPr sz="1800" b="1">
                <a:solidFill>
                  <a:srgbClr val="1F497D"/>
                </a:solidFill>
                <a:latin typeface="微软雅黑" pitchFamily="34" charset="0"/>
                <a:ea typeface="微软雅黑" pitchFamily="34" charset="-122"/>
                <a:cs typeface="微软雅黑" pitchFamily="34" charset="-120"/>
              </a:rPr>
              <a:t>69</a:t>
            </a:r>
          </a:p>
        </p:txBody>
      </p:sp>
      <p:sp>
        <p:nvSpPr>
          <p:cNvPr id="13" name="TextBox 12"/>
          <p:cNvSpPr txBox="1"/>
          <p:nvPr/>
        </p:nvSpPr>
        <p:spPr>
          <a:xfrm>
            <a:off x="3081528" y="2066543"/>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训练前</a:t>
            </a:r>
          </a:p>
        </p:txBody>
      </p:sp>
      <p:sp>
        <p:nvSpPr>
          <p:cNvPr id="14" name="TextBox 13"/>
          <p:cNvSpPr txBox="1"/>
          <p:nvPr/>
        </p:nvSpPr>
        <p:spPr>
          <a:xfrm>
            <a:off x="4599432" y="1591056"/>
            <a:ext cx="1481328" cy="310896"/>
          </a:xfrm>
          <a:prstGeom prst="rect">
            <a:avLst/>
          </a:prstGeom>
          <a:noFill/>
        </p:spPr>
        <p:txBody>
          <a:bodyPr wrap="square" lIns="0" tIns="0" rIns="0" bIns="0" anchor="t">
            <a:spAutoFit/>
          </a:bodyPr>
          <a:lstStyle/>
          <a:p>
            <a:pPr algn="l">
              <a:spcAft>
                <a:spcPts val="0"/>
              </a:spcAft>
            </a:pPr>
            <a:r>
              <a:rPr sz="1800" b="1">
                <a:solidFill>
                  <a:srgbClr val="1F497D"/>
                </a:solidFill>
                <a:latin typeface="微软雅黑" pitchFamily="34" charset="0"/>
                <a:ea typeface="微软雅黑" pitchFamily="34" charset="-122"/>
                <a:cs typeface="微软雅黑" pitchFamily="34" charset="-120"/>
              </a:rPr>
              <a:t>85</a:t>
            </a:r>
          </a:p>
        </p:txBody>
      </p:sp>
      <p:sp>
        <p:nvSpPr>
          <p:cNvPr id="15" name="TextBox 14"/>
          <p:cNvSpPr txBox="1"/>
          <p:nvPr/>
        </p:nvSpPr>
        <p:spPr>
          <a:xfrm>
            <a:off x="4599432" y="2066543"/>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训练后</a:t>
            </a:r>
          </a:p>
        </p:txBody>
      </p:sp>
      <p:sp>
        <p:nvSpPr>
          <p:cNvPr id="16" name="TextBox 15"/>
          <p:cNvSpPr txBox="1"/>
          <p:nvPr/>
        </p:nvSpPr>
        <p:spPr>
          <a:xfrm>
            <a:off x="6117336" y="1591056"/>
            <a:ext cx="1481328" cy="310896"/>
          </a:xfrm>
          <a:prstGeom prst="rect">
            <a:avLst/>
          </a:prstGeom>
          <a:noFill/>
        </p:spPr>
        <p:txBody>
          <a:bodyPr wrap="square" lIns="0" tIns="0" rIns="0" bIns="0" anchor="t">
            <a:spAutoFit/>
          </a:bodyPr>
          <a:lstStyle/>
          <a:p>
            <a:pPr algn="l">
              <a:spcAft>
                <a:spcPts val="0"/>
              </a:spcAft>
            </a:pPr>
            <a:r>
              <a:rPr sz="1800" b="1">
                <a:solidFill>
                  <a:srgbClr val="1F497D"/>
                </a:solidFill>
                <a:latin typeface="微软雅黑" pitchFamily="34" charset="0"/>
                <a:ea typeface="微软雅黑" pitchFamily="34" charset="-122"/>
                <a:cs typeface="微软雅黑" pitchFamily="34" charset="-120"/>
              </a:rPr>
              <a:t>+16</a:t>
            </a:r>
          </a:p>
        </p:txBody>
      </p:sp>
      <p:sp>
        <p:nvSpPr>
          <p:cNvPr id="17" name="TextBox 16"/>
          <p:cNvSpPr txBox="1"/>
          <p:nvPr/>
        </p:nvSpPr>
        <p:spPr>
          <a:xfrm>
            <a:off x="6117336" y="2066543"/>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绝对提升</a:t>
            </a:r>
          </a:p>
        </p:txBody>
      </p:sp>
      <p:sp>
        <p:nvSpPr>
          <p:cNvPr id="18" name="TextBox 17"/>
          <p:cNvSpPr txBox="1"/>
          <p:nvPr/>
        </p:nvSpPr>
        <p:spPr>
          <a:xfrm>
            <a:off x="7690104" y="1627632"/>
            <a:ext cx="3813048" cy="676656"/>
          </a:xfrm>
          <a:prstGeom prst="rect">
            <a:avLst/>
          </a:prstGeom>
          <a:noFill/>
        </p:spPr>
        <p:txBody>
          <a:bodyPr wrap="square" lIns="0" tIns="0" rIns="0" bIns="0" anchor="t">
            <a:spAutoFit/>
          </a:bodyPr>
          <a:lstStyle/>
          <a:p>
            <a:pPr algn="l">
              <a:lnSpc>
                <a:spcPct val="120000"/>
              </a:lnSpc>
              <a:spcAft>
                <a:spcPts val="0"/>
              </a:spcAft>
            </a:pPr>
            <a:r>
              <a:rPr sz="1200" b="0">
                <a:solidFill>
                  <a:srgbClr val="3A424D"/>
                </a:solidFill>
                <a:latin typeface="微软雅黑" pitchFamily="34" charset="0"/>
                <a:ea typeface="微软雅黑" pitchFamily="34" charset="-122"/>
                <a:cs typeface="微软雅黑" pitchFamily="34" charset="-120"/>
              </a:rPr>
              <a:t>专业软件、高分辨率、小目标——难例合成正对准该基准的痛点</a:t>
            </a:r>
          </a:p>
        </p:txBody>
      </p:sp>
      <p:sp>
        <p:nvSpPr>
          <p:cNvPr id="19" name="Rounded Rectangle 18"/>
          <p:cNvSpPr/>
          <p:nvPr/>
        </p:nvSpPr>
        <p:spPr>
          <a:xfrm>
            <a:off x="502920" y="2487168"/>
            <a:ext cx="11183112" cy="822960"/>
          </a:xfrm>
          <a:prstGeom prst="round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Rectangle 19"/>
          <p:cNvSpPr/>
          <p:nvPr/>
        </p:nvSpPr>
        <p:spPr>
          <a:xfrm>
            <a:off x="502920" y="2487168"/>
            <a:ext cx="82296" cy="822960"/>
          </a:xfrm>
          <a:prstGeom prst="rect">
            <a:avLst/>
          </a:prstGeom>
          <a:solidFill>
            <a:srgbClr val="4F81B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1" name="TextBox 20"/>
          <p:cNvSpPr txBox="1"/>
          <p:nvPr/>
        </p:nvSpPr>
        <p:spPr>
          <a:xfrm>
            <a:off x="740664" y="2487168"/>
            <a:ext cx="2212848" cy="822960"/>
          </a:xfrm>
          <a:prstGeom prst="rect">
            <a:avLst/>
          </a:prstGeom>
          <a:noFill/>
        </p:spPr>
        <p:txBody>
          <a:bodyPr wrap="square" lIns="0" tIns="0" rIns="0" bIns="0" anchor="ctr">
            <a:spAutoFit/>
          </a:bodyPr>
          <a:lstStyle/>
          <a:p>
            <a:pPr algn="l">
              <a:lnSpc>
                <a:spcPct val="110000"/>
              </a:lnSpc>
              <a:spcAft>
                <a:spcPts val="0"/>
              </a:spcAft>
            </a:pPr>
            <a:r>
              <a:rPr sz="1400" b="1">
                <a:solidFill>
                  <a:srgbClr val="4F81BD"/>
                </a:solidFill>
                <a:latin typeface="微软雅黑" pitchFamily="34" charset="0"/>
                <a:ea typeface="微软雅黑" pitchFamily="34" charset="-122"/>
                <a:cs typeface="微软雅黑" pitchFamily="34" charset="-120"/>
              </a:rPr>
              <a:t>OSWorld-Verified</a:t>
            </a:r>
          </a:p>
        </p:txBody>
      </p:sp>
      <p:sp>
        <p:nvSpPr>
          <p:cNvPr id="22" name="TextBox 21"/>
          <p:cNvSpPr txBox="1"/>
          <p:nvPr/>
        </p:nvSpPr>
        <p:spPr>
          <a:xfrm>
            <a:off x="3081528" y="2523744"/>
            <a:ext cx="1481328" cy="310896"/>
          </a:xfrm>
          <a:prstGeom prst="rect">
            <a:avLst/>
          </a:prstGeom>
          <a:noFill/>
        </p:spPr>
        <p:txBody>
          <a:bodyPr wrap="square" lIns="0" tIns="0" rIns="0" bIns="0" anchor="t">
            <a:spAutoFit/>
          </a:bodyPr>
          <a:lstStyle/>
          <a:p>
            <a:pPr algn="l">
              <a:spcAft>
                <a:spcPts val="0"/>
              </a:spcAft>
            </a:pPr>
            <a:r>
              <a:rPr sz="1800" b="1">
                <a:solidFill>
                  <a:srgbClr val="4F81BD"/>
                </a:solidFill>
                <a:latin typeface="微软雅黑" pitchFamily="34" charset="0"/>
                <a:ea typeface="微软雅黑" pitchFamily="34" charset="-122"/>
                <a:cs typeface="微软雅黑" pitchFamily="34" charset="-120"/>
              </a:rPr>
              <a:t>54</a:t>
            </a:r>
          </a:p>
        </p:txBody>
      </p:sp>
      <p:sp>
        <p:nvSpPr>
          <p:cNvPr id="23" name="TextBox 22"/>
          <p:cNvSpPr txBox="1"/>
          <p:nvPr/>
        </p:nvSpPr>
        <p:spPr>
          <a:xfrm>
            <a:off x="3081528" y="299923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训练前</a:t>
            </a:r>
          </a:p>
        </p:txBody>
      </p:sp>
      <p:sp>
        <p:nvSpPr>
          <p:cNvPr id="24" name="TextBox 23"/>
          <p:cNvSpPr txBox="1"/>
          <p:nvPr/>
        </p:nvSpPr>
        <p:spPr>
          <a:xfrm>
            <a:off x="4599432" y="2523744"/>
            <a:ext cx="1481328" cy="310896"/>
          </a:xfrm>
          <a:prstGeom prst="rect">
            <a:avLst/>
          </a:prstGeom>
          <a:noFill/>
        </p:spPr>
        <p:txBody>
          <a:bodyPr wrap="square" lIns="0" tIns="0" rIns="0" bIns="0" anchor="t">
            <a:spAutoFit/>
          </a:bodyPr>
          <a:lstStyle/>
          <a:p>
            <a:pPr algn="l">
              <a:spcAft>
                <a:spcPts val="0"/>
              </a:spcAft>
            </a:pPr>
            <a:r>
              <a:rPr sz="1800" b="1">
                <a:solidFill>
                  <a:srgbClr val="4F81BD"/>
                </a:solidFill>
                <a:latin typeface="微软雅黑" pitchFamily="34" charset="0"/>
                <a:ea typeface="微软雅黑" pitchFamily="34" charset="-122"/>
                <a:cs typeface="微软雅黑" pitchFamily="34" charset="-120"/>
              </a:rPr>
              <a:t>84</a:t>
            </a:r>
          </a:p>
        </p:txBody>
      </p:sp>
      <p:sp>
        <p:nvSpPr>
          <p:cNvPr id="25" name="TextBox 24"/>
          <p:cNvSpPr txBox="1"/>
          <p:nvPr/>
        </p:nvSpPr>
        <p:spPr>
          <a:xfrm>
            <a:off x="4599432" y="299923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训练后</a:t>
            </a:r>
          </a:p>
        </p:txBody>
      </p:sp>
      <p:sp>
        <p:nvSpPr>
          <p:cNvPr id="26" name="TextBox 25"/>
          <p:cNvSpPr txBox="1"/>
          <p:nvPr/>
        </p:nvSpPr>
        <p:spPr>
          <a:xfrm>
            <a:off x="6117336" y="2523744"/>
            <a:ext cx="1481328" cy="310896"/>
          </a:xfrm>
          <a:prstGeom prst="rect">
            <a:avLst/>
          </a:prstGeom>
          <a:noFill/>
        </p:spPr>
        <p:txBody>
          <a:bodyPr wrap="square" lIns="0" tIns="0" rIns="0" bIns="0" anchor="t">
            <a:spAutoFit/>
          </a:bodyPr>
          <a:lstStyle/>
          <a:p>
            <a:pPr algn="l">
              <a:spcAft>
                <a:spcPts val="0"/>
              </a:spcAft>
            </a:pPr>
            <a:r>
              <a:rPr sz="1800" b="1">
                <a:solidFill>
                  <a:srgbClr val="4F81BD"/>
                </a:solidFill>
                <a:latin typeface="微软雅黑" pitchFamily="34" charset="0"/>
                <a:ea typeface="微软雅黑" pitchFamily="34" charset="-122"/>
                <a:cs typeface="微软雅黑" pitchFamily="34" charset="-120"/>
              </a:rPr>
              <a:t>+30</a:t>
            </a:r>
          </a:p>
        </p:txBody>
      </p:sp>
      <p:sp>
        <p:nvSpPr>
          <p:cNvPr id="27" name="TextBox 26"/>
          <p:cNvSpPr txBox="1"/>
          <p:nvPr/>
        </p:nvSpPr>
        <p:spPr>
          <a:xfrm>
            <a:off x="6117336" y="2999232"/>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绝对提升</a:t>
            </a:r>
          </a:p>
        </p:txBody>
      </p:sp>
      <p:sp>
        <p:nvSpPr>
          <p:cNvPr id="28" name="TextBox 27"/>
          <p:cNvSpPr txBox="1"/>
          <p:nvPr/>
        </p:nvSpPr>
        <p:spPr>
          <a:xfrm>
            <a:off x="7690104" y="2560320"/>
            <a:ext cx="3813048" cy="676656"/>
          </a:xfrm>
          <a:prstGeom prst="rect">
            <a:avLst/>
          </a:prstGeom>
          <a:noFill/>
        </p:spPr>
        <p:txBody>
          <a:bodyPr wrap="square" lIns="0" tIns="0" rIns="0" bIns="0" anchor="t">
            <a:spAutoFit/>
          </a:bodyPr>
          <a:lstStyle/>
          <a:p>
            <a:pPr algn="l">
              <a:lnSpc>
                <a:spcPct val="120000"/>
              </a:lnSpc>
              <a:spcAft>
                <a:spcPts val="0"/>
              </a:spcAft>
            </a:pPr>
            <a:r>
              <a:rPr sz="1200" b="0">
                <a:solidFill>
                  <a:srgbClr val="3A424D"/>
                </a:solidFill>
                <a:latin typeface="微软雅黑" pitchFamily="34" charset="0"/>
                <a:ea typeface="微软雅黑" pitchFamily="34" charset="-122"/>
                <a:cs typeface="微软雅黑" pitchFamily="34" charset="-120"/>
              </a:rPr>
              <a:t>静态定位能力传导到真机环境的动态任务执行，提升幅度最大的一项</a:t>
            </a:r>
          </a:p>
        </p:txBody>
      </p:sp>
      <p:sp>
        <p:nvSpPr>
          <p:cNvPr id="29" name="Rounded Rectangle 28"/>
          <p:cNvSpPr/>
          <p:nvPr/>
        </p:nvSpPr>
        <p:spPr>
          <a:xfrm>
            <a:off x="502920" y="3419856"/>
            <a:ext cx="11183112" cy="822960"/>
          </a:xfrm>
          <a:prstGeom prst="round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0" name="Rectangle 29"/>
          <p:cNvSpPr/>
          <p:nvPr/>
        </p:nvSpPr>
        <p:spPr>
          <a:xfrm>
            <a:off x="502920" y="3419856"/>
            <a:ext cx="82296" cy="822960"/>
          </a:xfrm>
          <a:prstGeom prst="rect">
            <a:avLst/>
          </a:prstGeom>
          <a:solidFill>
            <a:srgbClr val="2E7D5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xtBox 30"/>
          <p:cNvSpPr txBox="1"/>
          <p:nvPr/>
        </p:nvSpPr>
        <p:spPr>
          <a:xfrm>
            <a:off x="740664" y="3419856"/>
            <a:ext cx="2212848" cy="822960"/>
          </a:xfrm>
          <a:prstGeom prst="rect">
            <a:avLst/>
          </a:prstGeom>
          <a:noFill/>
        </p:spPr>
        <p:txBody>
          <a:bodyPr wrap="square" lIns="0" tIns="0" rIns="0" bIns="0" anchor="ctr">
            <a:spAutoFit/>
          </a:bodyPr>
          <a:lstStyle/>
          <a:p>
            <a:pPr algn="l">
              <a:lnSpc>
                <a:spcPct val="110000"/>
              </a:lnSpc>
              <a:spcAft>
                <a:spcPts val="0"/>
              </a:spcAft>
            </a:pPr>
            <a:r>
              <a:rPr sz="1400" b="1">
                <a:solidFill>
                  <a:srgbClr val="2E7D5B"/>
                </a:solidFill>
                <a:latin typeface="微软雅黑" pitchFamily="34" charset="0"/>
                <a:ea typeface="微软雅黑" pitchFamily="34" charset="-122"/>
                <a:cs typeface="微软雅黑" pitchFamily="34" charset="-120"/>
              </a:rPr>
              <a:t>UI-Vision</a:t>
            </a:r>
          </a:p>
        </p:txBody>
      </p:sp>
      <p:sp>
        <p:nvSpPr>
          <p:cNvPr id="32" name="TextBox 31"/>
          <p:cNvSpPr txBox="1"/>
          <p:nvPr/>
        </p:nvSpPr>
        <p:spPr>
          <a:xfrm>
            <a:off x="3081528" y="3456432"/>
            <a:ext cx="1481328" cy="310896"/>
          </a:xfrm>
          <a:prstGeom prst="rect">
            <a:avLst/>
          </a:prstGeom>
          <a:noFill/>
        </p:spPr>
        <p:txBody>
          <a:bodyPr wrap="square" lIns="0" tIns="0" rIns="0" bIns="0" anchor="t">
            <a:spAutoFit/>
          </a:bodyPr>
          <a:lstStyle/>
          <a:p>
            <a:pPr algn="l">
              <a:spcAft>
                <a:spcPts val="0"/>
              </a:spcAft>
            </a:pPr>
            <a:r>
              <a:rPr sz="1800" b="1">
                <a:solidFill>
                  <a:srgbClr val="2E7D5B"/>
                </a:solidFill>
                <a:latin typeface="微软雅黑" pitchFamily="34" charset="0"/>
                <a:ea typeface="微软雅黑" pitchFamily="34" charset="-122"/>
                <a:cs typeface="微软雅黑" pitchFamily="34" charset="-120"/>
              </a:rPr>
              <a:t>67</a:t>
            </a:r>
          </a:p>
        </p:txBody>
      </p:sp>
      <p:sp>
        <p:nvSpPr>
          <p:cNvPr id="33" name="TextBox 32"/>
          <p:cNvSpPr txBox="1"/>
          <p:nvPr/>
        </p:nvSpPr>
        <p:spPr>
          <a:xfrm>
            <a:off x="3081528" y="3931920"/>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训练前</a:t>
            </a:r>
          </a:p>
        </p:txBody>
      </p:sp>
      <p:sp>
        <p:nvSpPr>
          <p:cNvPr id="34" name="TextBox 33"/>
          <p:cNvSpPr txBox="1"/>
          <p:nvPr/>
        </p:nvSpPr>
        <p:spPr>
          <a:xfrm>
            <a:off x="4599432" y="3456432"/>
            <a:ext cx="1481328" cy="310896"/>
          </a:xfrm>
          <a:prstGeom prst="rect">
            <a:avLst/>
          </a:prstGeom>
          <a:noFill/>
        </p:spPr>
        <p:txBody>
          <a:bodyPr wrap="square" lIns="0" tIns="0" rIns="0" bIns="0" anchor="t">
            <a:spAutoFit/>
          </a:bodyPr>
          <a:lstStyle/>
          <a:p>
            <a:pPr algn="l">
              <a:spcAft>
                <a:spcPts val="0"/>
              </a:spcAft>
            </a:pPr>
            <a:r>
              <a:rPr sz="1800" b="1">
                <a:solidFill>
                  <a:srgbClr val="2E7D5B"/>
                </a:solidFill>
                <a:latin typeface="微软雅黑" pitchFamily="34" charset="0"/>
                <a:ea typeface="微软雅黑" pitchFamily="34" charset="-122"/>
                <a:cs typeface="微软雅黑" pitchFamily="34" charset="-120"/>
              </a:rPr>
              <a:t>78</a:t>
            </a:r>
          </a:p>
        </p:txBody>
      </p:sp>
      <p:sp>
        <p:nvSpPr>
          <p:cNvPr id="35" name="TextBox 34"/>
          <p:cNvSpPr txBox="1"/>
          <p:nvPr/>
        </p:nvSpPr>
        <p:spPr>
          <a:xfrm>
            <a:off x="4599432" y="3931920"/>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训练后</a:t>
            </a:r>
          </a:p>
        </p:txBody>
      </p:sp>
      <p:sp>
        <p:nvSpPr>
          <p:cNvPr id="36" name="TextBox 35"/>
          <p:cNvSpPr txBox="1"/>
          <p:nvPr/>
        </p:nvSpPr>
        <p:spPr>
          <a:xfrm>
            <a:off x="6117336" y="3456432"/>
            <a:ext cx="1481328" cy="310896"/>
          </a:xfrm>
          <a:prstGeom prst="rect">
            <a:avLst/>
          </a:prstGeom>
          <a:noFill/>
        </p:spPr>
        <p:txBody>
          <a:bodyPr wrap="square" lIns="0" tIns="0" rIns="0" bIns="0" anchor="t">
            <a:spAutoFit/>
          </a:bodyPr>
          <a:lstStyle/>
          <a:p>
            <a:pPr algn="l">
              <a:spcAft>
                <a:spcPts val="0"/>
              </a:spcAft>
            </a:pPr>
            <a:r>
              <a:rPr sz="1800" b="1">
                <a:solidFill>
                  <a:srgbClr val="2E7D5B"/>
                </a:solidFill>
                <a:latin typeface="微软雅黑" pitchFamily="34" charset="0"/>
                <a:ea typeface="微软雅黑" pitchFamily="34" charset="-122"/>
                <a:cs typeface="微软雅黑" pitchFamily="34" charset="-120"/>
              </a:rPr>
              <a:t>+11</a:t>
            </a:r>
          </a:p>
        </p:txBody>
      </p:sp>
      <p:sp>
        <p:nvSpPr>
          <p:cNvPr id="37" name="TextBox 36"/>
          <p:cNvSpPr txBox="1"/>
          <p:nvPr/>
        </p:nvSpPr>
        <p:spPr>
          <a:xfrm>
            <a:off x="6117336" y="3931920"/>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绝对提升</a:t>
            </a:r>
          </a:p>
        </p:txBody>
      </p:sp>
      <p:sp>
        <p:nvSpPr>
          <p:cNvPr id="38" name="TextBox 37"/>
          <p:cNvSpPr txBox="1"/>
          <p:nvPr/>
        </p:nvSpPr>
        <p:spPr>
          <a:xfrm>
            <a:off x="7690104" y="3493008"/>
            <a:ext cx="3813048" cy="676656"/>
          </a:xfrm>
          <a:prstGeom prst="rect">
            <a:avLst/>
          </a:prstGeom>
          <a:noFill/>
        </p:spPr>
        <p:txBody>
          <a:bodyPr wrap="square" lIns="0" tIns="0" rIns="0" bIns="0" anchor="t">
            <a:spAutoFit/>
          </a:bodyPr>
          <a:lstStyle/>
          <a:p>
            <a:pPr algn="l">
              <a:lnSpc>
                <a:spcPct val="120000"/>
              </a:lnSpc>
              <a:spcAft>
                <a:spcPts val="0"/>
              </a:spcAft>
            </a:pPr>
            <a:r>
              <a:rPr sz="1200" b="0">
                <a:solidFill>
                  <a:srgbClr val="3A424D"/>
                </a:solidFill>
                <a:latin typeface="微软雅黑" pitchFamily="34" charset="0"/>
                <a:ea typeface="微软雅黑" pitchFamily="34" charset="-122"/>
                <a:cs typeface="微软雅黑" pitchFamily="34" charset="-120"/>
              </a:rPr>
              <a:t>合成数据的多样性同时改善了界面语义理解，而非只提升坐标回归</a:t>
            </a:r>
          </a:p>
        </p:txBody>
      </p:sp>
      <p:sp>
        <p:nvSpPr>
          <p:cNvPr id="39" name="Rounded Rectangle 38"/>
          <p:cNvSpPr/>
          <p:nvPr/>
        </p:nvSpPr>
        <p:spPr>
          <a:xfrm>
            <a:off x="502920" y="4352544"/>
            <a:ext cx="11183112" cy="822960"/>
          </a:xfrm>
          <a:prstGeom prst="round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0" name="Rectangle 39"/>
          <p:cNvSpPr/>
          <p:nvPr/>
        </p:nvSpPr>
        <p:spPr>
          <a:xfrm>
            <a:off x="502920" y="4352544"/>
            <a:ext cx="82296" cy="822960"/>
          </a:xfrm>
          <a:prstGeom prst="rect">
            <a:avLst/>
          </a:prstGeom>
          <a:solidFill>
            <a:srgbClr val="707A8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1" name="TextBox 40"/>
          <p:cNvSpPr txBox="1"/>
          <p:nvPr/>
        </p:nvSpPr>
        <p:spPr>
          <a:xfrm>
            <a:off x="740664" y="4352544"/>
            <a:ext cx="2212848" cy="822960"/>
          </a:xfrm>
          <a:prstGeom prst="rect">
            <a:avLst/>
          </a:prstGeom>
          <a:noFill/>
        </p:spPr>
        <p:txBody>
          <a:bodyPr wrap="square" lIns="0" tIns="0" rIns="0" bIns="0" anchor="ctr">
            <a:spAutoFit/>
          </a:bodyPr>
          <a:lstStyle/>
          <a:p>
            <a:pPr algn="l">
              <a:lnSpc>
                <a:spcPct val="110000"/>
              </a:lnSpc>
              <a:spcAft>
                <a:spcPts val="0"/>
              </a:spcAft>
            </a:pPr>
            <a:r>
              <a:rPr sz="1400" b="1">
                <a:solidFill>
                  <a:srgbClr val="707A87"/>
                </a:solidFill>
                <a:latin typeface="微软雅黑" pitchFamily="34" charset="0"/>
                <a:ea typeface="微软雅黑" pitchFamily="34" charset="-122"/>
                <a:cs typeface="微软雅黑" pitchFamily="34" charset="-120"/>
              </a:rPr>
              <a:t>业务数据集</a:t>
            </a:r>
          </a:p>
        </p:txBody>
      </p:sp>
      <p:sp>
        <p:nvSpPr>
          <p:cNvPr id="42" name="TextBox 41"/>
          <p:cNvSpPr txBox="1"/>
          <p:nvPr/>
        </p:nvSpPr>
        <p:spPr>
          <a:xfrm>
            <a:off x="3081528" y="4389120"/>
            <a:ext cx="1481328" cy="310896"/>
          </a:xfrm>
          <a:prstGeom prst="rect">
            <a:avLst/>
          </a:prstGeom>
          <a:noFill/>
        </p:spPr>
        <p:txBody>
          <a:bodyPr wrap="square" lIns="0" tIns="0" rIns="0" bIns="0" anchor="t">
            <a:spAutoFit/>
          </a:bodyPr>
          <a:lstStyle/>
          <a:p>
            <a:pPr algn="l">
              <a:spcAft>
                <a:spcPts val="0"/>
              </a:spcAft>
            </a:pPr>
            <a:r>
              <a:rPr sz="1800" b="1">
                <a:solidFill>
                  <a:srgbClr val="707A87"/>
                </a:solidFill>
                <a:latin typeface="微软雅黑" pitchFamily="34" charset="0"/>
                <a:ea typeface="微软雅黑" pitchFamily="34" charset="-122"/>
                <a:cs typeface="微软雅黑" pitchFamily="34" charset="-120"/>
              </a:rPr>
              <a:t>50</a:t>
            </a:r>
          </a:p>
        </p:txBody>
      </p:sp>
      <p:sp>
        <p:nvSpPr>
          <p:cNvPr id="43" name="TextBox 42"/>
          <p:cNvSpPr txBox="1"/>
          <p:nvPr/>
        </p:nvSpPr>
        <p:spPr>
          <a:xfrm>
            <a:off x="3081528" y="4864608"/>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训练前</a:t>
            </a:r>
          </a:p>
        </p:txBody>
      </p:sp>
      <p:sp>
        <p:nvSpPr>
          <p:cNvPr id="44" name="TextBox 43"/>
          <p:cNvSpPr txBox="1"/>
          <p:nvPr/>
        </p:nvSpPr>
        <p:spPr>
          <a:xfrm>
            <a:off x="4599432" y="4389120"/>
            <a:ext cx="1481328" cy="310896"/>
          </a:xfrm>
          <a:prstGeom prst="rect">
            <a:avLst/>
          </a:prstGeom>
          <a:noFill/>
        </p:spPr>
        <p:txBody>
          <a:bodyPr wrap="square" lIns="0" tIns="0" rIns="0" bIns="0" anchor="t">
            <a:spAutoFit/>
          </a:bodyPr>
          <a:lstStyle/>
          <a:p>
            <a:pPr algn="l">
              <a:spcAft>
                <a:spcPts val="0"/>
              </a:spcAft>
            </a:pPr>
            <a:r>
              <a:rPr sz="1800" b="1">
                <a:solidFill>
                  <a:srgbClr val="707A87"/>
                </a:solidFill>
                <a:latin typeface="微软雅黑" pitchFamily="34" charset="0"/>
                <a:ea typeface="微软雅黑" pitchFamily="34" charset="-122"/>
                <a:cs typeface="微软雅黑" pitchFamily="34" charset="-120"/>
              </a:rPr>
              <a:t>89</a:t>
            </a:r>
          </a:p>
        </p:txBody>
      </p:sp>
      <p:sp>
        <p:nvSpPr>
          <p:cNvPr id="45" name="TextBox 44"/>
          <p:cNvSpPr txBox="1"/>
          <p:nvPr/>
        </p:nvSpPr>
        <p:spPr>
          <a:xfrm>
            <a:off x="4599432" y="4864608"/>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训练后</a:t>
            </a:r>
          </a:p>
        </p:txBody>
      </p:sp>
      <p:sp>
        <p:nvSpPr>
          <p:cNvPr id="46" name="TextBox 45"/>
          <p:cNvSpPr txBox="1"/>
          <p:nvPr/>
        </p:nvSpPr>
        <p:spPr>
          <a:xfrm>
            <a:off x="6117336" y="4389120"/>
            <a:ext cx="1481328" cy="310896"/>
          </a:xfrm>
          <a:prstGeom prst="rect">
            <a:avLst/>
          </a:prstGeom>
          <a:noFill/>
        </p:spPr>
        <p:txBody>
          <a:bodyPr wrap="square" lIns="0" tIns="0" rIns="0" bIns="0" anchor="t">
            <a:spAutoFit/>
          </a:bodyPr>
          <a:lstStyle/>
          <a:p>
            <a:pPr algn="l">
              <a:spcAft>
                <a:spcPts val="0"/>
              </a:spcAft>
            </a:pPr>
            <a:r>
              <a:rPr sz="1800" b="1">
                <a:solidFill>
                  <a:srgbClr val="707A87"/>
                </a:solidFill>
                <a:latin typeface="微软雅黑" pitchFamily="34" charset="0"/>
                <a:ea typeface="微软雅黑" pitchFamily="34" charset="-122"/>
                <a:cs typeface="微软雅黑" pitchFamily="34" charset="-120"/>
              </a:rPr>
              <a:t>+39</a:t>
            </a:r>
          </a:p>
        </p:txBody>
      </p:sp>
      <p:sp>
        <p:nvSpPr>
          <p:cNvPr id="47" name="TextBox 46"/>
          <p:cNvSpPr txBox="1"/>
          <p:nvPr/>
        </p:nvSpPr>
        <p:spPr>
          <a:xfrm>
            <a:off x="6117336" y="4864608"/>
            <a:ext cx="1481328" cy="237744"/>
          </a:xfrm>
          <a:prstGeom prst="rect">
            <a:avLst/>
          </a:prstGeom>
          <a:noFill/>
        </p:spPr>
        <p:txBody>
          <a:bodyPr wrap="square" lIns="0" tIns="0" rIns="0" bIns="0" anchor="t">
            <a:spAutoFit/>
          </a:bodyPr>
          <a:lstStyle/>
          <a:p>
            <a:pPr algn="l">
              <a:spcAft>
                <a:spcPts val="0"/>
              </a:spcAft>
            </a:pPr>
            <a:r>
              <a:rPr sz="1100" b="0">
                <a:solidFill>
                  <a:srgbClr val="707A87"/>
                </a:solidFill>
                <a:latin typeface="微软雅黑" pitchFamily="34" charset="0"/>
                <a:ea typeface="微软雅黑" pitchFamily="34" charset="-122"/>
                <a:cs typeface="微软雅黑" pitchFamily="34" charset="-120"/>
              </a:rPr>
              <a:t>绝对提升</a:t>
            </a:r>
          </a:p>
        </p:txBody>
      </p:sp>
      <p:sp>
        <p:nvSpPr>
          <p:cNvPr id="48" name="TextBox 47"/>
          <p:cNvSpPr txBox="1"/>
          <p:nvPr/>
        </p:nvSpPr>
        <p:spPr>
          <a:xfrm>
            <a:off x="7690104" y="4425696"/>
            <a:ext cx="3813048" cy="202812"/>
          </a:xfrm>
          <a:prstGeom prst="rect">
            <a:avLst/>
          </a:prstGeom>
          <a:noFill/>
        </p:spPr>
        <p:txBody>
          <a:bodyPr wrap="square" lIns="0" tIns="0" rIns="0" bIns="0" anchor="t">
            <a:spAutoFit/>
          </a:bodyPr>
          <a:lstStyle/>
          <a:p>
            <a:pPr algn="l">
              <a:lnSpc>
                <a:spcPct val="120000"/>
              </a:lnSpc>
              <a:spcAft>
                <a:spcPts val="0"/>
              </a:spcAft>
            </a:pPr>
            <a:r>
              <a:rPr sz="1200" b="0" dirty="0">
                <a:solidFill>
                  <a:srgbClr val="3A424D"/>
                </a:solidFill>
                <a:latin typeface="微软雅黑" pitchFamily="34" charset="0"/>
                <a:ea typeface="微软雅黑" pitchFamily="34" charset="-122"/>
                <a:cs typeface="微软雅黑" pitchFamily="34" charset="-120"/>
              </a:rPr>
              <a:t>真实业务界面上接近翻倍（35A3B </a:t>
            </a:r>
            <a:r>
              <a:rPr sz="1200" b="0" dirty="0" err="1">
                <a:solidFill>
                  <a:srgbClr val="3A424D"/>
                </a:solidFill>
                <a:latin typeface="微软雅黑" pitchFamily="34" charset="0"/>
                <a:ea typeface="微软雅黑" pitchFamily="34" charset="-122"/>
                <a:cs typeface="微软雅黑" pitchFamily="34" charset="-120"/>
              </a:rPr>
              <a:t>模型</a:t>
            </a:r>
            <a:endParaRPr sz="1200" b="0" dirty="0">
              <a:solidFill>
                <a:srgbClr val="3A424D"/>
              </a:solidFill>
              <a:latin typeface="微软雅黑" pitchFamily="34" charset="0"/>
              <a:ea typeface="微软雅黑" pitchFamily="34" charset="-122"/>
              <a:cs typeface="微软雅黑" pitchFamily="34" charset="-120"/>
            </a:endParaRPr>
          </a:p>
        </p:txBody>
      </p:sp>
      <p:sp>
        <p:nvSpPr>
          <p:cNvPr id="49" name="Rectangle 48"/>
          <p:cNvSpPr/>
          <p:nvPr/>
        </p:nvSpPr>
        <p:spPr>
          <a:xfrm>
            <a:off x="502920" y="5532120"/>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50" name="TextBox 49"/>
          <p:cNvSpPr txBox="1"/>
          <p:nvPr/>
        </p:nvSpPr>
        <p:spPr>
          <a:xfrm>
            <a:off x="777240" y="5532120"/>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应用范围　</a:t>
            </a:r>
            <a:r>
              <a:rPr sz="1250" b="0">
                <a:solidFill>
                  <a:srgbClr val="20262E"/>
                </a:solidFill>
                <a:latin typeface="微软雅黑" pitchFamily="34" charset="0"/>
                <a:ea typeface="微软雅黑" pitchFamily="34" charset="-122"/>
                <a:cs typeface="微软雅黑" pitchFamily="34" charset="-120"/>
              </a:rPr>
              <a:t>该数据链路已用于 Mobile-Agent-v3.5（GUI-Owl-1.5）与 Qwen 基模训练（Qwen3.6plus / Qwen3.7plus / Qwen3.8max）；Mobile-Agent 系列 GitHub 9.1k star，本人为技术报告共同作者。</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静态 → 动态</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把单步定位能力迁移到轨迹级 GUI 任务</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03 · 通义 · GUI Agent</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26 / 28</a:t>
            </a:r>
          </a:p>
        </p:txBody>
      </p:sp>
      <p:sp>
        <p:nvSpPr>
          <p:cNvPr id="9" name="Rectangle 8"/>
          <p:cNvSpPr/>
          <p:nvPr/>
        </p:nvSpPr>
        <p:spPr>
          <a:xfrm>
            <a:off x="2632529" y="1463040"/>
            <a:ext cx="6923892" cy="2642615"/>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pic>
        <p:nvPicPr>
          <p:cNvPr id="10" name="Picture 9" descr="pdf_fig7_rl.png"/>
          <p:cNvPicPr>
            <a:picLocks noChangeAspect="1"/>
          </p:cNvPicPr>
          <p:nvPr/>
        </p:nvPicPr>
        <p:blipFill>
          <a:blip r:embed="rId2"/>
          <a:stretch>
            <a:fillRect/>
          </a:stretch>
        </p:blipFill>
        <p:spPr>
          <a:xfrm>
            <a:off x="2760545" y="1591056"/>
            <a:ext cx="6667860" cy="2386583"/>
          </a:xfrm>
          <a:prstGeom prst="rect">
            <a:avLst/>
          </a:prstGeom>
        </p:spPr>
      </p:pic>
      <p:sp>
        <p:nvSpPr>
          <p:cNvPr id="11" name="TextBox 10"/>
          <p:cNvSpPr txBox="1"/>
          <p:nvPr/>
        </p:nvSpPr>
        <p:spPr>
          <a:xfrm>
            <a:off x="502920" y="4142232"/>
            <a:ext cx="11183112" cy="237744"/>
          </a:xfrm>
          <a:prstGeom prst="rect">
            <a:avLst/>
          </a:prstGeom>
          <a:noFill/>
        </p:spPr>
        <p:txBody>
          <a:bodyPr wrap="square" lIns="0" tIns="0" rIns="0" bIns="0" anchor="t">
            <a:spAutoFit/>
          </a:bodyPr>
          <a:lstStyle/>
          <a:p>
            <a:pPr algn="ctr">
              <a:spcAft>
                <a:spcPts val="0"/>
              </a:spcAft>
            </a:pPr>
            <a:r>
              <a:rPr sz="1050" b="0">
                <a:solidFill>
                  <a:srgbClr val="707A87"/>
                </a:solidFill>
                <a:latin typeface="微软雅黑" pitchFamily="34" charset="0"/>
                <a:ea typeface="微软雅黑" pitchFamily="34" charset="-122"/>
                <a:cs typeface="微软雅黑" pitchFamily="34" charset="-120"/>
              </a:rPr>
              <a:t>Mobile-Agent-v3.5 论文 Figure 7　多平台环境 RL（MRPO）框架（团队工作）；本人负责其中静态 GUI Grounding 的 RL 优化方案设计与向轨迹级的迁移</a:t>
            </a:r>
          </a:p>
        </p:txBody>
      </p:sp>
      <p:sp>
        <p:nvSpPr>
          <p:cNvPr id="12" name="Rectangle 11"/>
          <p:cNvSpPr/>
          <p:nvPr/>
        </p:nvSpPr>
        <p:spPr>
          <a:xfrm>
            <a:off x="502920" y="468172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704088" y="4617720"/>
            <a:ext cx="3392424" cy="868680"/>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静态阶段：奖励怎么设　</a:t>
            </a:r>
            <a:r>
              <a:rPr sz="1150" b="0">
                <a:solidFill>
                  <a:srgbClr val="3A424D"/>
                </a:solidFill>
                <a:latin typeface="微软雅黑" pitchFamily="34" charset="0"/>
                <a:ea typeface="微软雅黑" pitchFamily="34" charset="-122"/>
                <a:cs typeface="微软雅黑" pitchFamily="34" charset="-120"/>
              </a:rPr>
              <a:t>单步定位有明确的可验证信号——点击是否落在目标控件内，因此可以先在静态数据上做低方差、高吞吐的 RL 优化。</a:t>
            </a:r>
          </a:p>
        </p:txBody>
      </p:sp>
      <p:sp>
        <p:nvSpPr>
          <p:cNvPr id="14" name="Rectangle 13"/>
          <p:cNvSpPr/>
          <p:nvPr/>
        </p:nvSpPr>
        <p:spPr>
          <a:xfrm>
            <a:off x="4297680" y="468172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p:cNvSpPr txBox="1"/>
          <p:nvPr/>
        </p:nvSpPr>
        <p:spPr>
          <a:xfrm>
            <a:off x="4498848" y="4617720"/>
            <a:ext cx="3392424" cy="868680"/>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迁移：单步能力 → 长程轨迹　</a:t>
            </a:r>
            <a:r>
              <a:rPr sz="1150" b="0">
                <a:solidFill>
                  <a:srgbClr val="3A424D"/>
                </a:solidFill>
                <a:latin typeface="微软雅黑" pitchFamily="34" charset="0"/>
                <a:ea typeface="微软雅黑" pitchFamily="34" charset="-122"/>
                <a:cs typeface="微软雅黑" pitchFamily="34" charset="-120"/>
              </a:rPr>
              <a:t>静态阶段学到的是「看懂界面、找准控件」，把它作为轨迹级 RL 的起点，长程任务只需再学规划与纠错，样本效率显著提升。</a:t>
            </a:r>
          </a:p>
        </p:txBody>
      </p:sp>
      <p:sp>
        <p:nvSpPr>
          <p:cNvPr id="16" name="Rectangle 15"/>
          <p:cNvSpPr/>
          <p:nvPr/>
        </p:nvSpPr>
        <p:spPr>
          <a:xfrm>
            <a:off x="8092440" y="4681728"/>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8293608" y="4617720"/>
            <a:ext cx="3392424" cy="868680"/>
          </a:xfrm>
          <a:prstGeom prst="rect">
            <a:avLst/>
          </a:prstGeom>
          <a:noFill/>
        </p:spPr>
        <p:txBody>
          <a:bodyPr wrap="square" lIns="0" tIns="0" rIns="0" bIns="0" anchor="t">
            <a:spAutoFit/>
          </a:bodyPr>
          <a:lstStyle/>
          <a:p>
            <a:pPr algn="l">
              <a:lnSpc>
                <a:spcPct val="122000"/>
              </a:lnSpc>
              <a:spcAft>
                <a:spcPts val="0"/>
              </a:spcAft>
            </a:pPr>
            <a:r>
              <a:rPr sz="1150" b="1">
                <a:solidFill>
                  <a:srgbClr val="20262E"/>
                </a:solidFill>
                <a:latin typeface="微软雅黑" pitchFamily="34" charset="0"/>
                <a:ea typeface="微软雅黑" pitchFamily="34" charset="-122"/>
                <a:cs typeface="微软雅黑" pitchFamily="34" charset="-120"/>
              </a:rPr>
              <a:t>效果：准确率与鲁棒性　</a:t>
            </a:r>
            <a:r>
              <a:rPr sz="1150" b="0">
                <a:solidFill>
                  <a:srgbClr val="3A424D"/>
                </a:solidFill>
                <a:latin typeface="微软雅黑" pitchFamily="34" charset="0"/>
                <a:ea typeface="微软雅黑" pitchFamily="34" charset="-122"/>
                <a:cs typeface="微软雅黑" pitchFamily="34" charset="-120"/>
              </a:rPr>
              <a:t>轨迹级任务执行准确率与鲁棒性同时提升；OSWorld-Verified 54→84 正是静态能力向动态任务传导的结果。</a:t>
            </a:r>
          </a:p>
        </p:txBody>
      </p:sp>
      <p:sp>
        <p:nvSpPr>
          <p:cNvPr id="18" name="Rectangle 17"/>
          <p:cNvSpPr/>
          <p:nvPr/>
        </p:nvSpPr>
        <p:spPr>
          <a:xfrm>
            <a:off x="502920" y="5705856"/>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9" name="TextBox 18"/>
          <p:cNvSpPr txBox="1"/>
          <p:nvPr/>
        </p:nvSpPr>
        <p:spPr>
          <a:xfrm>
            <a:off x="777240" y="5705856"/>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为什么先静态　</a:t>
            </a:r>
            <a:r>
              <a:rPr sz="1250" b="0">
                <a:solidFill>
                  <a:srgbClr val="20262E"/>
                </a:solidFill>
                <a:latin typeface="微软雅黑" pitchFamily="34" charset="0"/>
                <a:ea typeface="微软雅黑" pitchFamily="34" charset="-122"/>
                <a:cs typeface="微软雅黑" pitchFamily="34" charset="-120"/>
              </a:rPr>
              <a:t>动态轨迹奖励稀疏、单条 rollout 昂贵；先用静态 grounding 把「感知」练扎实，再把预算留给真正需要环境交互的规划能力。</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 name="TextBox 2"/>
          <p:cNvSpPr txBox="1"/>
          <p:nvPr/>
        </p:nvSpPr>
        <p:spPr>
          <a:xfrm>
            <a:off x="502920" y="310896"/>
            <a:ext cx="8229600" cy="274320"/>
          </a:xfrm>
          <a:prstGeom prst="rect">
            <a:avLst/>
          </a:prstGeom>
          <a:noFill/>
        </p:spPr>
        <p:txBody>
          <a:bodyPr wrap="square" lIns="0" tIns="0" rIns="0" bIns="0" anchor="t">
            <a:spAutoFit/>
          </a:bodyPr>
          <a:lstStyle/>
          <a:p>
            <a:pPr algn="l">
              <a:spcAft>
                <a:spcPts val="0"/>
              </a:spcAft>
            </a:pPr>
            <a:r>
              <a:rPr sz="1150" b="1" kern="0" spc="150">
                <a:solidFill>
                  <a:srgbClr val="1F497D"/>
                </a:solidFill>
                <a:latin typeface="微软雅黑" pitchFamily="34" charset="0"/>
                <a:ea typeface="微软雅黑" pitchFamily="34" charset="-122"/>
                <a:cs typeface="微软雅黑" pitchFamily="34" charset="-120"/>
              </a:rPr>
              <a:t>自适应思考机制</a:t>
            </a:r>
          </a:p>
        </p:txBody>
      </p:sp>
      <p:sp>
        <p:nvSpPr>
          <p:cNvPr id="4" name="TextBox 3"/>
          <p:cNvSpPr txBox="1"/>
          <p:nvPr/>
        </p:nvSpPr>
        <p:spPr>
          <a:xfrm>
            <a:off x="484632" y="585216"/>
            <a:ext cx="11155680" cy="640080"/>
          </a:xfrm>
          <a:prstGeom prst="rect">
            <a:avLst/>
          </a:prstGeom>
          <a:noFill/>
        </p:spPr>
        <p:txBody>
          <a:bodyPr wrap="square" lIns="0" tIns="0" rIns="0" bIns="0" anchor="t">
            <a:spAutoFit/>
          </a:bodyPr>
          <a:lstStyle/>
          <a:p>
            <a:pPr algn="l">
              <a:spcAft>
                <a:spcPts val="0"/>
              </a:spcAft>
            </a:pPr>
            <a:r>
              <a:rPr sz="2700" b="1">
                <a:solidFill>
                  <a:srgbClr val="20262E"/>
                </a:solidFill>
                <a:latin typeface="微软雅黑" pitchFamily="34" charset="0"/>
                <a:ea typeface="微软雅黑" pitchFamily="34" charset="-122"/>
                <a:cs typeface="微软雅黑" pitchFamily="34" charset="-120"/>
              </a:rPr>
              <a:t>长 CoT 利于 Plan，短 CoT 利于 Grounding</a:t>
            </a:r>
          </a:p>
        </p:txBody>
      </p:sp>
      <p:cxnSp>
        <p:nvCxnSpPr>
          <p:cNvPr id="5" name="Connector 4"/>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03 · 通义 · GUI Agent</a:t>
            </a:r>
          </a:p>
        </p:txBody>
      </p:sp>
      <p:sp>
        <p:nvSpPr>
          <p:cNvPr id="7" name="TextBox 6"/>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8" name="TextBox 7"/>
          <p:cNvSpPr txBox="1"/>
          <p:nvPr/>
        </p:nvSpPr>
        <p:spPr>
          <a:xfrm>
            <a:off x="10515600" y="6510528"/>
            <a:ext cx="118872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27 / 28</a:t>
            </a:r>
          </a:p>
        </p:txBody>
      </p:sp>
      <p:sp>
        <p:nvSpPr>
          <p:cNvPr id="9" name="Rectangle 8"/>
          <p:cNvSpPr/>
          <p:nvPr/>
        </p:nvSpPr>
        <p:spPr>
          <a:xfrm>
            <a:off x="502920" y="1517904"/>
            <a:ext cx="3246120" cy="310896"/>
          </a:xfrm>
          <a:prstGeom prst="rect">
            <a:avLst/>
          </a:prstGeom>
          <a:solidFill>
            <a:srgbClr val="707A8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0" name="TextBox 9"/>
          <p:cNvSpPr txBox="1"/>
          <p:nvPr/>
        </p:nvSpPr>
        <p:spPr>
          <a:xfrm>
            <a:off x="612648" y="1517904"/>
            <a:ext cx="3026663" cy="310896"/>
          </a:xfrm>
          <a:prstGeom prst="rect">
            <a:avLst/>
          </a:prstGeom>
          <a:noFill/>
        </p:spPr>
        <p:txBody>
          <a:bodyPr wrap="square" lIns="0" tIns="0" rIns="0" bIns="0" anchor="ctr">
            <a:spAutoFit/>
          </a:bodyPr>
          <a:lstStyle/>
          <a:p>
            <a:pPr algn="l">
              <a:spcAft>
                <a:spcPts val="0"/>
              </a:spcAft>
            </a:pPr>
            <a:r>
              <a:rPr sz="1150" b="1">
                <a:solidFill>
                  <a:srgbClr val="FFFFFF"/>
                </a:solidFill>
                <a:latin typeface="微软雅黑" pitchFamily="34" charset="0"/>
                <a:ea typeface="微软雅黑" pitchFamily="34" charset="-122"/>
                <a:cs typeface="微软雅黑" pitchFamily="34" charset="-120"/>
              </a:rPr>
              <a:t>观察</a:t>
            </a:r>
          </a:p>
        </p:txBody>
      </p:sp>
      <p:sp>
        <p:nvSpPr>
          <p:cNvPr id="11" name="Rectangle 10"/>
          <p:cNvSpPr/>
          <p:nvPr/>
        </p:nvSpPr>
        <p:spPr>
          <a:xfrm>
            <a:off x="502920" y="1993391"/>
            <a:ext cx="3246120" cy="1572768"/>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2" name="Rectangle 11"/>
          <p:cNvSpPr/>
          <p:nvPr/>
        </p:nvSpPr>
        <p:spPr>
          <a:xfrm>
            <a:off x="502920" y="1993391"/>
            <a:ext cx="3246120" cy="50292"/>
          </a:xfrm>
          <a:prstGeom prst="rect">
            <a:avLst/>
          </a:prstGeom>
          <a:solidFill>
            <a:srgbClr val="2E7D5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p:cNvSpPr txBox="1"/>
          <p:nvPr/>
        </p:nvSpPr>
        <p:spPr>
          <a:xfrm>
            <a:off x="667512" y="2176272"/>
            <a:ext cx="2916936" cy="274320"/>
          </a:xfrm>
          <a:prstGeom prst="rect">
            <a:avLst/>
          </a:prstGeom>
          <a:noFill/>
        </p:spPr>
        <p:txBody>
          <a:bodyPr wrap="square" lIns="0" tIns="0" rIns="0" bIns="0" anchor="t">
            <a:spAutoFit/>
          </a:bodyPr>
          <a:lstStyle/>
          <a:p>
            <a:pPr algn="l">
              <a:spcAft>
                <a:spcPts val="0"/>
              </a:spcAft>
            </a:pPr>
            <a:r>
              <a:rPr sz="1300" b="1">
                <a:solidFill>
                  <a:srgbClr val="2E7D5B"/>
                </a:solidFill>
                <a:latin typeface="微软雅黑" pitchFamily="34" charset="0"/>
                <a:ea typeface="微软雅黑" pitchFamily="34" charset="-122"/>
                <a:cs typeface="微软雅黑" pitchFamily="34" charset="-120"/>
              </a:rPr>
              <a:t>长 CoT 利于 Plan</a:t>
            </a:r>
          </a:p>
        </p:txBody>
      </p:sp>
      <p:sp>
        <p:nvSpPr>
          <p:cNvPr id="14" name="TextBox 13"/>
          <p:cNvSpPr txBox="1"/>
          <p:nvPr/>
        </p:nvSpPr>
        <p:spPr>
          <a:xfrm>
            <a:off x="667512" y="2505456"/>
            <a:ext cx="2916936" cy="914400"/>
          </a:xfrm>
          <a:prstGeom prst="rect">
            <a:avLst/>
          </a:prstGeom>
          <a:noFill/>
        </p:spPr>
        <p:txBody>
          <a:bodyPr wrap="square" lIns="0" tIns="0" rIns="0" bIns="0" anchor="t">
            <a:spAutoFit/>
          </a:bodyPr>
          <a:lstStyle/>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规划步骤需要跨步推理：拆解任务、判断前置条件、从失败中纠错。压短思考会直接掉决策质量。</a:t>
            </a:r>
          </a:p>
        </p:txBody>
      </p:sp>
      <p:sp>
        <p:nvSpPr>
          <p:cNvPr id="15" name="Rectangle 14"/>
          <p:cNvSpPr/>
          <p:nvPr/>
        </p:nvSpPr>
        <p:spPr>
          <a:xfrm>
            <a:off x="502920" y="3730752"/>
            <a:ext cx="3246120" cy="1572768"/>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6" name="Rectangle 15"/>
          <p:cNvSpPr/>
          <p:nvPr/>
        </p:nvSpPr>
        <p:spPr>
          <a:xfrm>
            <a:off x="502920" y="3730752"/>
            <a:ext cx="3246120" cy="50292"/>
          </a:xfrm>
          <a:prstGeom prst="rect">
            <a:avLst/>
          </a:prstGeom>
          <a:solidFill>
            <a:srgbClr val="B0413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7" name="TextBox 16"/>
          <p:cNvSpPr txBox="1"/>
          <p:nvPr/>
        </p:nvSpPr>
        <p:spPr>
          <a:xfrm>
            <a:off x="667512" y="3913632"/>
            <a:ext cx="2916936" cy="274320"/>
          </a:xfrm>
          <a:prstGeom prst="rect">
            <a:avLst/>
          </a:prstGeom>
          <a:noFill/>
        </p:spPr>
        <p:txBody>
          <a:bodyPr wrap="square" lIns="0" tIns="0" rIns="0" bIns="0" anchor="t">
            <a:spAutoFit/>
          </a:bodyPr>
          <a:lstStyle/>
          <a:p>
            <a:pPr algn="l">
              <a:spcAft>
                <a:spcPts val="0"/>
              </a:spcAft>
            </a:pPr>
            <a:r>
              <a:rPr sz="1300" b="1">
                <a:solidFill>
                  <a:srgbClr val="B0413A"/>
                </a:solidFill>
                <a:latin typeface="微软雅黑" pitchFamily="34" charset="0"/>
                <a:ea typeface="微软雅黑" pitchFamily="34" charset="-122"/>
                <a:cs typeface="微软雅黑" pitchFamily="34" charset="-120"/>
              </a:rPr>
              <a:t>短 CoT 利于 Grounding</a:t>
            </a:r>
          </a:p>
        </p:txBody>
      </p:sp>
      <p:sp>
        <p:nvSpPr>
          <p:cNvPr id="18" name="TextBox 17"/>
          <p:cNvSpPr txBox="1"/>
          <p:nvPr/>
        </p:nvSpPr>
        <p:spPr>
          <a:xfrm>
            <a:off x="667512" y="4242816"/>
            <a:ext cx="2916936" cy="914400"/>
          </a:xfrm>
          <a:prstGeom prst="rect">
            <a:avLst/>
          </a:prstGeom>
          <a:noFill/>
        </p:spPr>
        <p:txBody>
          <a:bodyPr wrap="square" lIns="0" tIns="0" rIns="0" bIns="0" anchor="t">
            <a:spAutoFit/>
          </a:bodyPr>
          <a:lstStyle/>
          <a:p>
            <a:pPr algn="l">
              <a:lnSpc>
                <a:spcPct val="124000"/>
              </a:lnSpc>
              <a:spcAft>
                <a:spcPts val="0"/>
              </a:spcAft>
            </a:pPr>
            <a:r>
              <a:rPr sz="1100" b="0">
                <a:solidFill>
                  <a:srgbClr val="3A424D"/>
                </a:solidFill>
                <a:latin typeface="微软雅黑" pitchFamily="34" charset="0"/>
                <a:ea typeface="微软雅黑" pitchFamily="34" charset="-122"/>
                <a:cs typeface="微软雅黑" pitchFamily="34" charset="-120"/>
              </a:rPr>
              <a:t>定位步骤是感知问题：思考越长，越容易在自我怀疑中改动已经正确的坐标，反而漂移。</a:t>
            </a:r>
          </a:p>
        </p:txBody>
      </p:sp>
      <p:sp>
        <p:nvSpPr>
          <p:cNvPr id="19" name="Rectangle 18"/>
          <p:cNvSpPr/>
          <p:nvPr/>
        </p:nvSpPr>
        <p:spPr>
          <a:xfrm>
            <a:off x="4224528" y="1517904"/>
            <a:ext cx="3246120" cy="310896"/>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0" name="TextBox 19"/>
          <p:cNvSpPr txBox="1"/>
          <p:nvPr/>
        </p:nvSpPr>
        <p:spPr>
          <a:xfrm>
            <a:off x="4334256" y="1517904"/>
            <a:ext cx="3026663" cy="310896"/>
          </a:xfrm>
          <a:prstGeom prst="rect">
            <a:avLst/>
          </a:prstGeom>
          <a:noFill/>
        </p:spPr>
        <p:txBody>
          <a:bodyPr wrap="square" lIns="0" tIns="0" rIns="0" bIns="0" anchor="ctr">
            <a:spAutoFit/>
          </a:bodyPr>
          <a:lstStyle/>
          <a:p>
            <a:pPr algn="l">
              <a:spcAft>
                <a:spcPts val="0"/>
              </a:spcAft>
            </a:pPr>
            <a:r>
              <a:rPr sz="1150" b="1">
                <a:solidFill>
                  <a:srgbClr val="FFFFFF"/>
                </a:solidFill>
                <a:latin typeface="微软雅黑" pitchFamily="34" charset="0"/>
                <a:ea typeface="微软雅黑" pitchFamily="34" charset="-122"/>
                <a:cs typeface="微软雅黑" pitchFamily="34" charset="-120"/>
              </a:rPr>
              <a:t>判别器（训练得到）</a:t>
            </a:r>
          </a:p>
        </p:txBody>
      </p:sp>
      <p:sp>
        <p:nvSpPr>
          <p:cNvPr id="21" name="Rectangle 20"/>
          <p:cNvSpPr/>
          <p:nvPr/>
        </p:nvSpPr>
        <p:spPr>
          <a:xfrm>
            <a:off x="4224528" y="1993391"/>
            <a:ext cx="3246120" cy="3310128"/>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2" name="TextBox 21"/>
          <p:cNvSpPr txBox="1"/>
          <p:nvPr/>
        </p:nvSpPr>
        <p:spPr>
          <a:xfrm>
            <a:off x="4389120" y="2176272"/>
            <a:ext cx="2916936" cy="274320"/>
          </a:xfrm>
          <a:prstGeom prst="rect">
            <a:avLst/>
          </a:prstGeom>
          <a:noFill/>
        </p:spPr>
        <p:txBody>
          <a:bodyPr wrap="square" lIns="0" tIns="0" rIns="0" bIns="0" anchor="t">
            <a:spAutoFit/>
          </a:bodyPr>
          <a:lstStyle/>
          <a:p>
            <a:pPr algn="l">
              <a:lnSpc>
                <a:spcPct val="120000"/>
              </a:lnSpc>
              <a:spcAft>
                <a:spcPts val="0"/>
              </a:spcAft>
            </a:pPr>
            <a:r>
              <a:rPr sz="1200" b="1">
                <a:solidFill>
                  <a:srgbClr val="1F497D"/>
                </a:solidFill>
                <a:latin typeface="微软雅黑" pitchFamily="34" charset="0"/>
                <a:ea typeface="微软雅黑" pitchFamily="34" charset="-122"/>
                <a:cs typeface="微软雅黑" pitchFamily="34" charset="-120"/>
              </a:rPr>
              <a:t>当前步骤是 Plan 还是 Grounding？</a:t>
            </a:r>
          </a:p>
        </p:txBody>
      </p:sp>
      <p:sp>
        <p:nvSpPr>
          <p:cNvPr id="23" name="TextBox 22"/>
          <p:cNvSpPr txBox="1"/>
          <p:nvPr/>
        </p:nvSpPr>
        <p:spPr>
          <a:xfrm>
            <a:off x="4389120" y="2542032"/>
            <a:ext cx="2916936" cy="1005840"/>
          </a:xfrm>
          <a:prstGeom prst="rect">
            <a:avLst/>
          </a:prstGeom>
          <a:noFill/>
        </p:spPr>
        <p:txBody>
          <a:bodyPr wrap="square" lIns="0" tIns="0" rIns="0" bIns="0" anchor="t">
            <a:spAutoFit/>
          </a:bodyPr>
          <a:lstStyle/>
          <a:p>
            <a:pPr algn="l">
              <a:lnSpc>
                <a:spcPct val="126000"/>
              </a:lnSpc>
              <a:spcAft>
                <a:spcPts val="0"/>
              </a:spcAft>
            </a:pPr>
            <a:r>
              <a:rPr sz="1100" b="0">
                <a:solidFill>
                  <a:srgbClr val="3A424D"/>
                </a:solidFill>
                <a:latin typeface="微软雅黑" pitchFamily="34" charset="0"/>
                <a:ea typeface="微软雅黑" pitchFamily="34" charset="-122"/>
                <a:cs typeface="微软雅黑" pitchFamily="34" charset="-120"/>
              </a:rPr>
              <a:t>以当前截图与任务上下文为输入，训练一个轻量判别器对步骤类型做二分类，在推理时决定这一步走哪条思考模式。</a:t>
            </a:r>
          </a:p>
        </p:txBody>
      </p:sp>
      <p:sp>
        <p:nvSpPr>
          <p:cNvPr id="24" name="Rectangle 23"/>
          <p:cNvSpPr/>
          <p:nvPr/>
        </p:nvSpPr>
        <p:spPr>
          <a:xfrm>
            <a:off x="4389120" y="3767328"/>
            <a:ext cx="2916936" cy="475488"/>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5" name="TextBox 24"/>
          <p:cNvSpPr txBox="1"/>
          <p:nvPr/>
        </p:nvSpPr>
        <p:spPr>
          <a:xfrm>
            <a:off x="4498848" y="3767328"/>
            <a:ext cx="2697480" cy="475488"/>
          </a:xfrm>
          <a:prstGeom prst="rect">
            <a:avLst/>
          </a:prstGeom>
          <a:noFill/>
        </p:spPr>
        <p:txBody>
          <a:bodyPr wrap="square" lIns="0" tIns="0" rIns="0" bIns="0" anchor="ctr">
            <a:spAutoFit/>
          </a:bodyPr>
          <a:lstStyle/>
          <a:p>
            <a:pPr algn="l">
              <a:spcAft>
                <a:spcPts val="0"/>
              </a:spcAft>
            </a:pPr>
            <a:r>
              <a:rPr sz="1050" b="0">
                <a:solidFill>
                  <a:srgbClr val="3A424D"/>
                </a:solidFill>
                <a:latin typeface="微软雅黑" pitchFamily="34" charset="0"/>
                <a:ea typeface="微软雅黑" pitchFamily="34" charset="-122"/>
                <a:cs typeface="微软雅黑" pitchFamily="34" charset="-120"/>
              </a:rPr>
              <a:t>输入：截图 + 任务上下文 + 历史动作</a:t>
            </a:r>
          </a:p>
        </p:txBody>
      </p:sp>
      <p:sp>
        <p:nvSpPr>
          <p:cNvPr id="26" name="Rectangle 25"/>
          <p:cNvSpPr/>
          <p:nvPr/>
        </p:nvSpPr>
        <p:spPr>
          <a:xfrm>
            <a:off x="4389120" y="4334256"/>
            <a:ext cx="2916936" cy="475488"/>
          </a:xfrm>
          <a:prstGeom prst="rect">
            <a:avLst/>
          </a:prstGeom>
          <a:solidFill>
            <a:srgbClr val="EDF1F7"/>
          </a:solidFill>
          <a:ln w="1016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7" name="TextBox 26"/>
          <p:cNvSpPr txBox="1"/>
          <p:nvPr/>
        </p:nvSpPr>
        <p:spPr>
          <a:xfrm>
            <a:off x="4498848" y="4334256"/>
            <a:ext cx="2697480" cy="475488"/>
          </a:xfrm>
          <a:prstGeom prst="rect">
            <a:avLst/>
          </a:prstGeom>
          <a:noFill/>
        </p:spPr>
        <p:txBody>
          <a:bodyPr wrap="square" lIns="0" tIns="0" rIns="0" bIns="0" anchor="ctr">
            <a:spAutoFit/>
          </a:bodyPr>
          <a:lstStyle/>
          <a:p>
            <a:pPr algn="l">
              <a:spcAft>
                <a:spcPts val="0"/>
              </a:spcAft>
            </a:pPr>
            <a:r>
              <a:rPr sz="1050" b="0">
                <a:solidFill>
                  <a:srgbClr val="3A424D"/>
                </a:solidFill>
                <a:latin typeface="微软雅黑" pitchFamily="34" charset="0"/>
                <a:ea typeface="微软雅黑" pitchFamily="34" charset="-122"/>
                <a:cs typeface="微软雅黑" pitchFamily="34" charset="-120"/>
              </a:rPr>
              <a:t>输出：步骤类型 → 选择 CoT 长度</a:t>
            </a:r>
          </a:p>
        </p:txBody>
      </p:sp>
      <p:sp>
        <p:nvSpPr>
          <p:cNvPr id="28" name="Chevron 27"/>
          <p:cNvSpPr/>
          <p:nvPr/>
        </p:nvSpPr>
        <p:spPr>
          <a:xfrm>
            <a:off x="3822191" y="2752344"/>
            <a:ext cx="329184" cy="310896"/>
          </a:xfrm>
          <a:prstGeom prst="chevron">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29" name="Chevron 28"/>
          <p:cNvSpPr/>
          <p:nvPr/>
        </p:nvSpPr>
        <p:spPr>
          <a:xfrm>
            <a:off x="3822191" y="4489704"/>
            <a:ext cx="329184" cy="310896"/>
          </a:xfrm>
          <a:prstGeom prst="chevron">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0" name="Rectangle 29"/>
          <p:cNvSpPr/>
          <p:nvPr/>
        </p:nvSpPr>
        <p:spPr>
          <a:xfrm>
            <a:off x="7955279" y="1517904"/>
            <a:ext cx="3730752" cy="310896"/>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1" name="TextBox 30"/>
          <p:cNvSpPr txBox="1"/>
          <p:nvPr/>
        </p:nvSpPr>
        <p:spPr>
          <a:xfrm>
            <a:off x="8065007" y="1517904"/>
            <a:ext cx="3511296" cy="310896"/>
          </a:xfrm>
          <a:prstGeom prst="rect">
            <a:avLst/>
          </a:prstGeom>
          <a:noFill/>
        </p:spPr>
        <p:txBody>
          <a:bodyPr wrap="square" lIns="0" tIns="0" rIns="0" bIns="0" anchor="ctr">
            <a:spAutoFit/>
          </a:bodyPr>
          <a:lstStyle/>
          <a:p>
            <a:pPr algn="l">
              <a:spcAft>
                <a:spcPts val="0"/>
              </a:spcAft>
            </a:pPr>
            <a:r>
              <a:rPr sz="1150" b="1">
                <a:solidFill>
                  <a:srgbClr val="FFFFFF"/>
                </a:solidFill>
                <a:latin typeface="微软雅黑" pitchFamily="34" charset="0"/>
                <a:ea typeface="微软雅黑" pitchFamily="34" charset="-122"/>
                <a:cs typeface="微软雅黑" pitchFamily="34" charset="-120"/>
              </a:rPr>
              <a:t>自适应分流</a:t>
            </a:r>
          </a:p>
        </p:txBody>
      </p:sp>
      <p:sp>
        <p:nvSpPr>
          <p:cNvPr id="32" name="Rectangle 31"/>
          <p:cNvSpPr/>
          <p:nvPr/>
        </p:nvSpPr>
        <p:spPr>
          <a:xfrm>
            <a:off x="7955279" y="1993391"/>
            <a:ext cx="3730752" cy="96926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3" name="Rectangle 32"/>
          <p:cNvSpPr/>
          <p:nvPr/>
        </p:nvSpPr>
        <p:spPr>
          <a:xfrm>
            <a:off x="7955279" y="1993391"/>
            <a:ext cx="3730752" cy="50292"/>
          </a:xfrm>
          <a:prstGeom prst="rect">
            <a:avLst/>
          </a:prstGeom>
          <a:solidFill>
            <a:srgbClr val="2E7D5B"/>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4" name="TextBox 33"/>
          <p:cNvSpPr txBox="1"/>
          <p:nvPr/>
        </p:nvSpPr>
        <p:spPr>
          <a:xfrm>
            <a:off x="8119871" y="2176272"/>
            <a:ext cx="3401568" cy="274320"/>
          </a:xfrm>
          <a:prstGeom prst="rect">
            <a:avLst/>
          </a:prstGeom>
          <a:noFill/>
        </p:spPr>
        <p:txBody>
          <a:bodyPr wrap="square" lIns="0" tIns="0" rIns="0" bIns="0" anchor="t">
            <a:spAutoFit/>
          </a:bodyPr>
          <a:lstStyle/>
          <a:p>
            <a:pPr algn="l">
              <a:spcAft>
                <a:spcPts val="0"/>
              </a:spcAft>
            </a:pPr>
            <a:r>
              <a:rPr sz="1250" b="1">
                <a:solidFill>
                  <a:srgbClr val="2E7D5B"/>
                </a:solidFill>
                <a:latin typeface="微软雅黑" pitchFamily="34" charset="0"/>
                <a:ea typeface="微软雅黑" pitchFamily="34" charset="-122"/>
                <a:cs typeface="微软雅黑" pitchFamily="34" charset="-120"/>
              </a:rPr>
              <a:t>Plan 步骤 → 长 CoT</a:t>
            </a:r>
          </a:p>
        </p:txBody>
      </p:sp>
      <p:sp>
        <p:nvSpPr>
          <p:cNvPr id="35" name="TextBox 34"/>
          <p:cNvSpPr txBox="1"/>
          <p:nvPr/>
        </p:nvSpPr>
        <p:spPr>
          <a:xfrm>
            <a:off x="8119871" y="2505456"/>
            <a:ext cx="3401568" cy="310896"/>
          </a:xfrm>
          <a:prstGeom prst="rect">
            <a:avLst/>
          </a:prstGeom>
          <a:noFill/>
        </p:spPr>
        <p:txBody>
          <a:bodyPr wrap="square" lIns="0" tIns="0" rIns="0" bIns="0" anchor="t">
            <a:spAutoFit/>
          </a:bodyPr>
          <a:lstStyle/>
          <a:p>
            <a:pPr algn="l">
              <a:lnSpc>
                <a:spcPct val="124000"/>
              </a:lnSpc>
              <a:spcAft>
                <a:spcPts val="0"/>
              </a:spcAft>
            </a:pPr>
            <a:r>
              <a:rPr sz="1050" b="0">
                <a:solidFill>
                  <a:srgbClr val="3A424D"/>
                </a:solidFill>
                <a:latin typeface="微软雅黑" pitchFamily="34" charset="0"/>
                <a:ea typeface="微软雅黑" pitchFamily="34" charset="-122"/>
                <a:cs typeface="微软雅黑" pitchFamily="34" charset="-120"/>
              </a:rPr>
              <a:t>保留完整推理链，维持任务分解与纠错能力。</a:t>
            </a:r>
          </a:p>
        </p:txBody>
      </p:sp>
      <p:sp>
        <p:nvSpPr>
          <p:cNvPr id="36" name="Rectangle 35"/>
          <p:cNvSpPr/>
          <p:nvPr/>
        </p:nvSpPr>
        <p:spPr>
          <a:xfrm>
            <a:off x="7955279" y="3127248"/>
            <a:ext cx="3730752" cy="969264"/>
          </a:xfrm>
          <a:prstGeom prst="rect">
            <a:avLst/>
          </a:prstGeom>
          <a:solidFill>
            <a:srgbClr val="FFFFFF"/>
          </a:solidFill>
          <a:ln w="12700">
            <a:solidFill>
              <a:srgbClr val="D5DCE7"/>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7" name="Rectangle 36"/>
          <p:cNvSpPr/>
          <p:nvPr/>
        </p:nvSpPr>
        <p:spPr>
          <a:xfrm>
            <a:off x="7955279" y="3127248"/>
            <a:ext cx="3730752" cy="50292"/>
          </a:xfrm>
          <a:prstGeom prst="rect">
            <a:avLst/>
          </a:prstGeom>
          <a:solidFill>
            <a:srgbClr val="B0413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38" name="TextBox 37"/>
          <p:cNvSpPr txBox="1"/>
          <p:nvPr/>
        </p:nvSpPr>
        <p:spPr>
          <a:xfrm>
            <a:off x="8119871" y="3310128"/>
            <a:ext cx="3401568" cy="274320"/>
          </a:xfrm>
          <a:prstGeom prst="rect">
            <a:avLst/>
          </a:prstGeom>
          <a:noFill/>
        </p:spPr>
        <p:txBody>
          <a:bodyPr wrap="square" lIns="0" tIns="0" rIns="0" bIns="0" anchor="t">
            <a:spAutoFit/>
          </a:bodyPr>
          <a:lstStyle/>
          <a:p>
            <a:pPr algn="l">
              <a:spcAft>
                <a:spcPts val="0"/>
              </a:spcAft>
            </a:pPr>
            <a:r>
              <a:rPr sz="1250" b="1">
                <a:solidFill>
                  <a:srgbClr val="B0413A"/>
                </a:solidFill>
                <a:latin typeface="微软雅黑" pitchFamily="34" charset="0"/>
                <a:ea typeface="微软雅黑" pitchFamily="34" charset="-122"/>
                <a:cs typeface="微软雅黑" pitchFamily="34" charset="-120"/>
              </a:rPr>
              <a:t>Grounding 步骤 → 短 CoT</a:t>
            </a:r>
          </a:p>
        </p:txBody>
      </p:sp>
      <p:sp>
        <p:nvSpPr>
          <p:cNvPr id="39" name="TextBox 38"/>
          <p:cNvSpPr txBox="1"/>
          <p:nvPr/>
        </p:nvSpPr>
        <p:spPr>
          <a:xfrm>
            <a:off x="8119871" y="3639312"/>
            <a:ext cx="3401568" cy="310896"/>
          </a:xfrm>
          <a:prstGeom prst="rect">
            <a:avLst/>
          </a:prstGeom>
          <a:noFill/>
        </p:spPr>
        <p:txBody>
          <a:bodyPr wrap="square" lIns="0" tIns="0" rIns="0" bIns="0" anchor="t">
            <a:spAutoFit/>
          </a:bodyPr>
          <a:lstStyle/>
          <a:p>
            <a:pPr algn="l">
              <a:lnSpc>
                <a:spcPct val="124000"/>
              </a:lnSpc>
              <a:spcAft>
                <a:spcPts val="0"/>
              </a:spcAft>
            </a:pPr>
            <a:r>
              <a:rPr sz="1050" b="0">
                <a:solidFill>
                  <a:srgbClr val="3A424D"/>
                </a:solidFill>
                <a:latin typeface="微软雅黑" pitchFamily="34" charset="0"/>
                <a:ea typeface="微软雅黑" pitchFamily="34" charset="-122"/>
                <a:cs typeface="微软雅黑" pitchFamily="34" charset="-120"/>
              </a:rPr>
              <a:t>直接输出坐标，避免过度思考造成的坐标漂移。</a:t>
            </a:r>
          </a:p>
        </p:txBody>
      </p:sp>
      <p:sp>
        <p:nvSpPr>
          <p:cNvPr id="40" name="Rectangle 39"/>
          <p:cNvSpPr/>
          <p:nvPr/>
        </p:nvSpPr>
        <p:spPr>
          <a:xfrm>
            <a:off x="7955279" y="4315968"/>
            <a:ext cx="3730752" cy="987552"/>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1" name="TextBox 40"/>
          <p:cNvSpPr txBox="1"/>
          <p:nvPr/>
        </p:nvSpPr>
        <p:spPr>
          <a:xfrm>
            <a:off x="8138160" y="4407408"/>
            <a:ext cx="3364992" cy="310896"/>
          </a:xfrm>
          <a:prstGeom prst="rect">
            <a:avLst/>
          </a:prstGeom>
          <a:noFill/>
        </p:spPr>
        <p:txBody>
          <a:bodyPr wrap="square" lIns="0" tIns="0" rIns="0" bIns="0" anchor="t">
            <a:spAutoFit/>
          </a:bodyPr>
          <a:lstStyle/>
          <a:p>
            <a:pPr algn="l">
              <a:spcAft>
                <a:spcPts val="0"/>
              </a:spcAft>
            </a:pPr>
            <a:r>
              <a:rPr sz="1550" b="1">
                <a:solidFill>
                  <a:srgbClr val="1F497D"/>
                </a:solidFill>
                <a:latin typeface="微软雅黑" pitchFamily="34" charset="0"/>
                <a:ea typeface="微软雅黑" pitchFamily="34" charset="-122"/>
                <a:cs typeface="微软雅黑" pitchFamily="34" charset="-120"/>
              </a:rPr>
              <a:t>ScreenSpot-Pro　67 → 75</a:t>
            </a:r>
          </a:p>
        </p:txBody>
      </p:sp>
      <p:sp>
        <p:nvSpPr>
          <p:cNvPr id="42" name="TextBox 41"/>
          <p:cNvSpPr txBox="1"/>
          <p:nvPr/>
        </p:nvSpPr>
        <p:spPr>
          <a:xfrm>
            <a:off x="8138160" y="4773168"/>
            <a:ext cx="3364992" cy="420624"/>
          </a:xfrm>
          <a:prstGeom prst="rect">
            <a:avLst/>
          </a:prstGeom>
          <a:noFill/>
        </p:spPr>
        <p:txBody>
          <a:bodyPr wrap="square" lIns="0" tIns="0" rIns="0" bIns="0" anchor="t">
            <a:spAutoFit/>
          </a:bodyPr>
          <a:lstStyle/>
          <a:p>
            <a:pPr algn="l">
              <a:spcAft>
                <a:spcPts val="0"/>
              </a:spcAft>
            </a:pPr>
            <a:r>
              <a:rPr sz="1100" b="0">
                <a:solidFill>
                  <a:srgbClr val="3A424D"/>
                </a:solidFill>
                <a:latin typeface="微软雅黑" pitchFamily="34" charset="0"/>
                <a:ea typeface="微软雅黑" pitchFamily="34" charset="-122"/>
                <a:cs typeface="微软雅黑" pitchFamily="34" charset="-120"/>
              </a:rPr>
              <a:t>9B 模型；效率与稳定性同时改善</a:t>
            </a:r>
          </a:p>
        </p:txBody>
      </p:sp>
      <p:sp>
        <p:nvSpPr>
          <p:cNvPr id="43" name="Chevron 42"/>
          <p:cNvSpPr/>
          <p:nvPr/>
        </p:nvSpPr>
        <p:spPr>
          <a:xfrm>
            <a:off x="7552944" y="2295144"/>
            <a:ext cx="329184" cy="310896"/>
          </a:xfrm>
          <a:prstGeom prst="chevron">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4" name="Chevron 43"/>
          <p:cNvSpPr/>
          <p:nvPr/>
        </p:nvSpPr>
        <p:spPr>
          <a:xfrm>
            <a:off x="7552944" y="3392424"/>
            <a:ext cx="329184" cy="310896"/>
          </a:xfrm>
          <a:prstGeom prst="chevron">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5" name="Rectangle 44"/>
          <p:cNvSpPr/>
          <p:nvPr/>
        </p:nvSpPr>
        <p:spPr>
          <a:xfrm>
            <a:off x="502920" y="5705856"/>
            <a:ext cx="11183112" cy="640080"/>
          </a:xfrm>
          <a:prstGeom prst="rect">
            <a:avLst/>
          </a:prstGeom>
          <a:solidFill>
            <a:srgbClr val="E6ECF5"/>
          </a:solidFill>
          <a:ln w="12700">
            <a:solidFill>
              <a:srgbClr val="1F497D"/>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6" name="TextBox 45"/>
          <p:cNvSpPr txBox="1"/>
          <p:nvPr/>
        </p:nvSpPr>
        <p:spPr>
          <a:xfrm>
            <a:off x="777240" y="5705856"/>
            <a:ext cx="10607040" cy="640080"/>
          </a:xfrm>
          <a:prstGeom prst="rect">
            <a:avLst/>
          </a:prstGeom>
          <a:noFill/>
        </p:spPr>
        <p:txBody>
          <a:bodyPr wrap="square" lIns="0" tIns="0" rIns="0" bIns="0" anchor="ctr">
            <a:spAutoFit/>
          </a:bodyPr>
          <a:lstStyle/>
          <a:p>
            <a:pPr algn="l">
              <a:lnSpc>
                <a:spcPct val="118000"/>
              </a:lnSpc>
              <a:spcAft>
                <a:spcPts val="0"/>
              </a:spcAft>
            </a:pPr>
            <a:r>
              <a:rPr sz="1300" b="1">
                <a:solidFill>
                  <a:srgbClr val="1F497D"/>
                </a:solidFill>
                <a:latin typeface="微软雅黑" pitchFamily="34" charset="0"/>
                <a:ea typeface="微软雅黑" pitchFamily="34" charset="-122"/>
                <a:cs typeface="微软雅黑" pitchFamily="34" charset="-120"/>
              </a:rPr>
              <a:t>解决问题的方式　</a:t>
            </a:r>
            <a:r>
              <a:rPr sz="1250" b="0">
                <a:solidFill>
                  <a:srgbClr val="20262E"/>
                </a:solidFill>
                <a:latin typeface="微软雅黑" pitchFamily="34" charset="0"/>
                <a:ea typeface="微软雅黑" pitchFamily="34" charset="-122"/>
                <a:cs typeface="微软雅黑" pitchFamily="34" charset="-120"/>
              </a:rPr>
              <a:t>先在评测里定位到「加长 CoT 拉低 grounding 分数、却提升 plan 成功率」这一矛盾现象，再反推出应该按步骤类型分流，而不是给整条轨迹统一设一个思考长度。</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B4E47ADD-92A7-4BBC-4482-62666B40F003}"/>
              </a:ext>
            </a:extLst>
          </p:cNvPr>
          <p:cNvPicPr>
            <a:picLocks noChangeAspect="1"/>
          </p:cNvPicPr>
          <p:nvPr/>
        </p:nvPicPr>
        <p:blipFill>
          <a:blip r:embed="rId3"/>
          <a:stretch>
            <a:fillRect/>
          </a:stretch>
        </p:blipFill>
        <p:spPr>
          <a:xfrm>
            <a:off x="548185" y="56592"/>
            <a:ext cx="11095630" cy="6801408"/>
          </a:xfrm>
          <a:prstGeom prst="rect">
            <a:avLst/>
          </a:prstGeom>
        </p:spPr>
      </p:pic>
    </p:spTree>
    <p:extLst>
      <p:ext uri="{BB962C8B-B14F-4D97-AF65-F5344CB8AC3E}">
        <p14:creationId xmlns:p14="http://schemas.microsoft.com/office/powerpoint/2010/main" val="32338212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黄山旅游demo.mp4">
            <a:hlinkClick r:id="" action="ppaction://media"/>
            <a:extLst>
              <a:ext uri="{FF2B5EF4-FFF2-40B4-BE49-F238E27FC236}">
                <a16:creationId xmlns:a16="http://schemas.microsoft.com/office/drawing/2014/main" id="{F5BEF6F5-4826-F280-E439-770DA133DD1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38175" y="0"/>
            <a:ext cx="10915650" cy="6858000"/>
          </a:xfrm>
          <a:prstGeom prst="rect">
            <a:avLst/>
          </a:prstGeom>
        </p:spPr>
      </p:pic>
    </p:spTree>
    <p:extLst>
      <p:ext uri="{BB962C8B-B14F-4D97-AF65-F5344CB8AC3E}">
        <p14:creationId xmlns:p14="http://schemas.microsoft.com/office/powerpoint/2010/main" val="159329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0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D2ADD-CE14-F67A-F49A-10921B85113F}"/>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365C5DD-02DF-CB8E-A7D2-9A529E5FDB50}"/>
              </a:ext>
            </a:extLst>
          </p:cNvPr>
          <p:cNvSpPr/>
          <p:nvPr/>
        </p:nvSpPr>
        <p:spPr>
          <a:xfrm>
            <a:off x="0" y="0"/>
            <a:ext cx="146304" cy="6858000"/>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4" name="TextBox 3">
            <a:extLst>
              <a:ext uri="{FF2B5EF4-FFF2-40B4-BE49-F238E27FC236}">
                <a16:creationId xmlns:a16="http://schemas.microsoft.com/office/drawing/2014/main" id="{33998632-2004-B4CE-B89E-DDDFD187F469}"/>
              </a:ext>
            </a:extLst>
          </p:cNvPr>
          <p:cNvSpPr txBox="1"/>
          <p:nvPr/>
        </p:nvSpPr>
        <p:spPr>
          <a:xfrm>
            <a:off x="484632" y="585216"/>
            <a:ext cx="11155680" cy="415498"/>
          </a:xfrm>
          <a:prstGeom prst="rect">
            <a:avLst/>
          </a:prstGeom>
          <a:noFill/>
        </p:spPr>
        <p:txBody>
          <a:bodyPr wrap="square" lIns="0" tIns="0" rIns="0" bIns="0" anchor="t">
            <a:spAutoFit/>
          </a:bodyPr>
          <a:lstStyle/>
          <a:p>
            <a:pPr algn="l">
              <a:spcAft>
                <a:spcPts val="0"/>
              </a:spcAft>
            </a:pPr>
            <a:r>
              <a:rPr lang="zh-CN" altLang="en-US" sz="2700" b="1" dirty="0">
                <a:solidFill>
                  <a:srgbClr val="20262E"/>
                </a:solidFill>
                <a:latin typeface="微软雅黑" pitchFamily="34" charset="0"/>
                <a:ea typeface="微软雅黑" pitchFamily="34" charset="-122"/>
                <a:cs typeface="微软雅黑" pitchFamily="34" charset="-120"/>
              </a:rPr>
              <a:t>未来展望</a:t>
            </a:r>
            <a:r>
              <a:rPr lang="en-US" altLang="zh-CN" sz="2700" b="1" dirty="0">
                <a:solidFill>
                  <a:srgbClr val="20262E"/>
                </a:solidFill>
                <a:latin typeface="微软雅黑" pitchFamily="34" charset="0"/>
                <a:ea typeface="微软雅黑" pitchFamily="34" charset="-122"/>
                <a:cs typeface="微软雅黑" pitchFamily="34" charset="-120"/>
              </a:rPr>
              <a:t>&amp;</a:t>
            </a:r>
            <a:r>
              <a:rPr lang="zh-CN" altLang="en-US" sz="2700" b="1" dirty="0">
                <a:solidFill>
                  <a:srgbClr val="20262E"/>
                </a:solidFill>
                <a:latin typeface="微软雅黑" pitchFamily="34" charset="0"/>
                <a:ea typeface="微软雅黑" pitchFamily="34" charset="-122"/>
                <a:cs typeface="微软雅黑" pitchFamily="34" charset="-120"/>
              </a:rPr>
              <a:t>个人思考</a:t>
            </a:r>
            <a:endParaRPr sz="2700" b="1" dirty="0">
              <a:solidFill>
                <a:srgbClr val="20262E"/>
              </a:solidFill>
              <a:latin typeface="微软雅黑" pitchFamily="34" charset="0"/>
              <a:ea typeface="微软雅黑" pitchFamily="34" charset="-122"/>
              <a:cs typeface="微软雅黑" pitchFamily="34" charset="-120"/>
            </a:endParaRPr>
          </a:p>
        </p:txBody>
      </p:sp>
      <p:cxnSp>
        <p:nvCxnSpPr>
          <p:cNvPr id="5" name="Connector 4">
            <a:extLst>
              <a:ext uri="{FF2B5EF4-FFF2-40B4-BE49-F238E27FC236}">
                <a16:creationId xmlns:a16="http://schemas.microsoft.com/office/drawing/2014/main" id="{35926FC5-35B7-7F5F-A8CF-43662DDEA476}"/>
              </a:ext>
            </a:extLst>
          </p:cNvPr>
          <p:cNvCxnSpPr/>
          <p:nvPr/>
        </p:nvCxnSpPr>
        <p:spPr>
          <a:xfrm>
            <a:off x="502920" y="1298448"/>
            <a:ext cx="11201400" cy="0"/>
          </a:xfrm>
          <a:prstGeom prst="line">
            <a:avLst/>
          </a:prstGeom>
          <a:ln w="12700">
            <a:solidFill>
              <a:srgbClr val="D5DCE7"/>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39274E3-9092-54FC-844B-8D2C35AEBF24}"/>
              </a:ext>
            </a:extLst>
          </p:cNvPr>
          <p:cNvSpPr txBox="1"/>
          <p:nvPr/>
        </p:nvSpPr>
        <p:spPr>
          <a:xfrm>
            <a:off x="502920" y="6510528"/>
            <a:ext cx="7315200" cy="237744"/>
          </a:xfrm>
          <a:prstGeom prst="rect">
            <a:avLst/>
          </a:prstGeom>
          <a:noFill/>
        </p:spPr>
        <p:txBody>
          <a:bodyPr wrap="square" lIns="0" tIns="0" rIns="0" bIns="0" anchor="t">
            <a:spAutoFit/>
          </a:bodyPr>
          <a:lstStyle/>
          <a:p>
            <a:pPr algn="l">
              <a:spcAft>
                <a:spcPts val="0"/>
              </a:spcAft>
            </a:pPr>
            <a:r>
              <a:rPr sz="1150" b="0">
                <a:solidFill>
                  <a:srgbClr val="707A87"/>
                </a:solidFill>
                <a:latin typeface="微软雅黑" pitchFamily="34" charset="0"/>
                <a:ea typeface="微软雅黑" pitchFamily="34" charset="-122"/>
                <a:cs typeface="微软雅黑" pitchFamily="34" charset="-120"/>
              </a:rPr>
              <a:t>PART 03 · 通义 · GUI Agent</a:t>
            </a:r>
          </a:p>
        </p:txBody>
      </p:sp>
      <p:sp>
        <p:nvSpPr>
          <p:cNvPr id="7" name="TextBox 6">
            <a:extLst>
              <a:ext uri="{FF2B5EF4-FFF2-40B4-BE49-F238E27FC236}">
                <a16:creationId xmlns:a16="http://schemas.microsoft.com/office/drawing/2014/main" id="{93AD6DF9-C743-49FD-89D2-E9CBC023E41B}"/>
              </a:ext>
            </a:extLst>
          </p:cNvPr>
          <p:cNvSpPr txBox="1"/>
          <p:nvPr/>
        </p:nvSpPr>
        <p:spPr>
          <a:xfrm>
            <a:off x="9144000" y="6510528"/>
            <a:ext cx="1280160" cy="237744"/>
          </a:xfrm>
          <a:prstGeom prst="rect">
            <a:avLst/>
          </a:prstGeom>
          <a:noFill/>
        </p:spPr>
        <p:txBody>
          <a:bodyPr wrap="square" lIns="0" tIns="0" rIns="0" bIns="0" anchor="t">
            <a:spAutoFit/>
          </a:bodyPr>
          <a:lstStyle/>
          <a:p>
            <a:pPr algn="l">
              <a:spcAft>
                <a:spcPts val="0"/>
              </a:spcAft>
            </a:pPr>
            <a:r>
              <a:rPr sz="1000" b="0">
                <a:solidFill>
                  <a:srgbClr val="707A87"/>
                </a:solidFill>
                <a:latin typeface="微软雅黑" pitchFamily="34" charset="0"/>
                <a:ea typeface="微软雅黑" pitchFamily="34" charset="-122"/>
                <a:cs typeface="微软雅黑" pitchFamily="34" charset="-120"/>
              </a:rPr>
              <a:t>王梓骅</a:t>
            </a:r>
          </a:p>
        </p:txBody>
      </p:sp>
      <p:sp>
        <p:nvSpPr>
          <p:cNvPr id="12" name="Rectangle 11">
            <a:extLst>
              <a:ext uri="{FF2B5EF4-FFF2-40B4-BE49-F238E27FC236}">
                <a16:creationId xmlns:a16="http://schemas.microsoft.com/office/drawing/2014/main" id="{9506E5A2-B695-6254-1A77-2D8EA01CB382}"/>
              </a:ext>
            </a:extLst>
          </p:cNvPr>
          <p:cNvSpPr/>
          <p:nvPr/>
        </p:nvSpPr>
        <p:spPr>
          <a:xfrm>
            <a:off x="384048" y="1788403"/>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3" name="TextBox 12">
            <a:extLst>
              <a:ext uri="{FF2B5EF4-FFF2-40B4-BE49-F238E27FC236}">
                <a16:creationId xmlns:a16="http://schemas.microsoft.com/office/drawing/2014/main" id="{8A0A729F-2181-8EDD-1596-88A4F45A8EAA}"/>
              </a:ext>
            </a:extLst>
          </p:cNvPr>
          <p:cNvSpPr txBox="1"/>
          <p:nvPr/>
        </p:nvSpPr>
        <p:spPr>
          <a:xfrm>
            <a:off x="722376" y="1684486"/>
            <a:ext cx="10981944" cy="1077859"/>
          </a:xfrm>
          <a:prstGeom prst="rect">
            <a:avLst/>
          </a:prstGeom>
          <a:noFill/>
        </p:spPr>
        <p:txBody>
          <a:bodyPr wrap="square" lIns="0" tIns="0" rIns="0" bIns="0" anchor="t">
            <a:spAutoFit/>
          </a:bodyPr>
          <a:lstStyle/>
          <a:p>
            <a:pPr>
              <a:lnSpc>
                <a:spcPct val="100000"/>
              </a:lnSpc>
            </a:pPr>
            <a:r>
              <a:rPr lang="zh-CN" altLang="en-US" b="1" dirty="0">
                <a:solidFill>
                  <a:srgbClr val="20262E"/>
                </a:solidFill>
                <a:latin typeface="微软雅黑" pitchFamily="34" charset="0"/>
                <a:ea typeface="微软雅黑" pitchFamily="34" charset="-122"/>
                <a:cs typeface="微软雅黑" pitchFamily="34" charset="-120"/>
              </a:rPr>
              <a:t>个性化 </a:t>
            </a:r>
            <a:endParaRPr lang="en-US" altLang="zh-CN" b="1" dirty="0">
              <a:solidFill>
                <a:srgbClr val="20262E"/>
              </a:solidFill>
              <a:latin typeface="微软雅黑" pitchFamily="34" charset="0"/>
              <a:ea typeface="微软雅黑" pitchFamily="34" charset="-122"/>
              <a:cs typeface="微软雅黑" pitchFamily="34" charset="-120"/>
            </a:endParaRPr>
          </a:p>
          <a:p>
            <a:pPr>
              <a:lnSpc>
                <a:spcPct val="100000"/>
              </a:lnSpc>
            </a:pPr>
            <a:r>
              <a:rPr lang="zh-CN" altLang="zh-CN" sz="1600" dirty="0">
                <a:latin typeface="Microsoft YaHei" panose="020B0503020204020204" pitchFamily="34" charset="-122"/>
                <a:ea typeface="Microsoft YaHei" panose="020B0503020204020204" pitchFamily="34" charset="-122"/>
              </a:rPr>
              <a:t>随身私人助理</a:t>
            </a:r>
            <a:r>
              <a:rPr lang="en-US" altLang="zh-CN" sz="1600" dirty="0">
                <a:latin typeface="Microsoft YaHei" panose="020B0503020204020204" pitchFamily="34" charset="-122"/>
                <a:ea typeface="Microsoft YaHei" panose="020B0503020204020204" pitchFamily="34" charset="-122"/>
              </a:rPr>
              <a:t>--</a:t>
            </a:r>
            <a:r>
              <a:rPr lang="zh-CN" altLang="zh-CN" sz="1600" dirty="0">
                <a:latin typeface="Microsoft YaHei" panose="020B0503020204020204" pitchFamily="34" charset="-122"/>
                <a:ea typeface="Microsoft YaHei" panose="020B0503020204020204" pitchFamily="34" charset="-122"/>
              </a:rPr>
              <a:t>让手机真正理解</a:t>
            </a:r>
            <a:r>
              <a:rPr lang="en-US" altLang="zh-CN" sz="1600" dirty="0">
                <a:latin typeface="Microsoft YaHei" panose="020B0503020204020204" pitchFamily="34" charset="-122"/>
                <a:ea typeface="Microsoft YaHei" panose="020B0503020204020204" pitchFamily="34" charset="-122"/>
              </a:rPr>
              <a:t>“</a:t>
            </a:r>
            <a:r>
              <a:rPr lang="zh-CN" altLang="zh-CN" sz="1600" dirty="0">
                <a:latin typeface="Microsoft YaHei" panose="020B0503020204020204" pitchFamily="34" charset="-122"/>
                <a:ea typeface="Microsoft YaHei" panose="020B0503020204020204" pitchFamily="34" charset="-122"/>
              </a:rPr>
              <a:t>我是谁、我现在在哪、接下来要做什么</a:t>
            </a:r>
            <a:r>
              <a:rPr lang="en-US" altLang="zh-CN" sz="1600" dirty="0">
                <a:latin typeface="Microsoft YaHei" panose="020B0503020204020204" pitchFamily="34" charset="-122"/>
                <a:ea typeface="Microsoft YaHei" panose="020B0503020204020204" pitchFamily="34" charset="-122"/>
              </a:rPr>
              <a:t>”</a:t>
            </a:r>
            <a:r>
              <a:rPr lang="zh-CN" altLang="zh-CN" sz="1600" dirty="0">
                <a:latin typeface="Microsoft YaHei" panose="020B0503020204020204" pitchFamily="34" charset="-122"/>
                <a:ea typeface="Microsoft YaHei" panose="020B0503020204020204" pitchFamily="34" charset="-122"/>
              </a:rPr>
              <a:t>，主动把分散在各个</a:t>
            </a:r>
            <a:r>
              <a:rPr lang="en-US" altLang="zh-CN" sz="1600" dirty="0">
                <a:latin typeface="Microsoft YaHei" panose="020B0503020204020204" pitchFamily="34" charset="-122"/>
                <a:ea typeface="Microsoft YaHei" panose="020B0503020204020204" pitchFamily="34" charset="-122"/>
              </a:rPr>
              <a:t> App </a:t>
            </a:r>
            <a:r>
              <a:rPr lang="zh-CN" altLang="zh-CN" sz="1600" dirty="0">
                <a:latin typeface="Microsoft YaHei" panose="020B0503020204020204" pitchFamily="34" charset="-122"/>
                <a:ea typeface="Microsoft YaHei" panose="020B0503020204020204" pitchFamily="34" charset="-122"/>
              </a:rPr>
              <a:t>里的生活任务推进到完成。它最有价值的时刻，</a:t>
            </a:r>
            <a:r>
              <a:rPr lang="en-US" altLang="zh-CN" sz="1600" dirty="0">
                <a:latin typeface="Microsoft YaHei" panose="020B0503020204020204" pitchFamily="34" charset="-122"/>
                <a:ea typeface="Microsoft YaHei" panose="020B0503020204020204" pitchFamily="34" charset="-122"/>
              </a:rPr>
              <a:t>e.g., </a:t>
            </a:r>
            <a:r>
              <a:rPr lang="zh-CN" altLang="zh-CN" sz="1600" dirty="0">
                <a:latin typeface="Microsoft YaHei" panose="020B0503020204020204" pitchFamily="34" charset="-122"/>
                <a:ea typeface="Microsoft YaHei" panose="020B0503020204020204" pitchFamily="34" charset="-122"/>
              </a:rPr>
              <a:t>是用户没空、忘了或突发变化时，依然能基于个人记忆和实时环境替他准备好下一步。</a:t>
            </a:r>
          </a:p>
          <a:p>
            <a:pPr algn="l">
              <a:lnSpc>
                <a:spcPct val="122000"/>
              </a:lnSpc>
              <a:spcAft>
                <a:spcPts val="0"/>
              </a:spcAft>
            </a:pPr>
            <a:endParaRPr b="0" dirty="0">
              <a:solidFill>
                <a:srgbClr val="3A424D"/>
              </a:solidFill>
              <a:latin typeface="微软雅黑" pitchFamily="34" charset="0"/>
              <a:ea typeface="微软雅黑" pitchFamily="34" charset="-122"/>
              <a:cs typeface="微软雅黑" pitchFamily="34" charset="-120"/>
            </a:endParaRPr>
          </a:p>
        </p:txBody>
      </p:sp>
      <p:sp>
        <p:nvSpPr>
          <p:cNvPr id="14" name="Rectangle 13">
            <a:extLst>
              <a:ext uri="{FF2B5EF4-FFF2-40B4-BE49-F238E27FC236}">
                <a16:creationId xmlns:a16="http://schemas.microsoft.com/office/drawing/2014/main" id="{6BCB758F-1F2A-F94D-BE20-7465EEC53165}"/>
              </a:ext>
            </a:extLst>
          </p:cNvPr>
          <p:cNvSpPr/>
          <p:nvPr/>
        </p:nvSpPr>
        <p:spPr>
          <a:xfrm>
            <a:off x="452628" y="4617720"/>
            <a:ext cx="100584" cy="100584"/>
          </a:xfrm>
          <a:prstGeom prst="rect">
            <a:avLst/>
          </a:prstGeom>
          <a:solidFill>
            <a:srgbClr val="1F497D"/>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p>
        </p:txBody>
      </p:sp>
      <p:sp>
        <p:nvSpPr>
          <p:cNvPr id="15" name="TextBox 14">
            <a:extLst>
              <a:ext uri="{FF2B5EF4-FFF2-40B4-BE49-F238E27FC236}">
                <a16:creationId xmlns:a16="http://schemas.microsoft.com/office/drawing/2014/main" id="{9F2BE257-68A9-9A68-D8E9-68269B73160E}"/>
              </a:ext>
            </a:extLst>
          </p:cNvPr>
          <p:cNvSpPr txBox="1"/>
          <p:nvPr/>
        </p:nvSpPr>
        <p:spPr>
          <a:xfrm>
            <a:off x="722376" y="4544688"/>
            <a:ext cx="10917936" cy="1212833"/>
          </a:xfrm>
          <a:prstGeom prst="rect">
            <a:avLst/>
          </a:prstGeom>
          <a:noFill/>
        </p:spPr>
        <p:txBody>
          <a:bodyPr wrap="square" lIns="0" tIns="0" rIns="0" bIns="0" anchor="t">
            <a:spAutoFit/>
          </a:bodyPr>
          <a:lstStyle/>
          <a:p>
            <a:pPr algn="l">
              <a:lnSpc>
                <a:spcPct val="122000"/>
              </a:lnSpc>
              <a:spcAft>
                <a:spcPts val="0"/>
              </a:spcAft>
            </a:pPr>
            <a:r>
              <a:rPr lang="en-US" altLang="zh-CN" b="1" dirty="0" err="1">
                <a:solidFill>
                  <a:srgbClr val="20262E"/>
                </a:solidFill>
                <a:latin typeface="微软雅黑" pitchFamily="34" charset="0"/>
                <a:ea typeface="微软雅黑" pitchFamily="34" charset="-122"/>
                <a:cs typeface="微软雅黑" pitchFamily="34" charset="-120"/>
              </a:rPr>
              <a:t>Hybird</a:t>
            </a:r>
            <a:endParaRPr lang="en-US" altLang="zh-CN" b="1" dirty="0">
              <a:solidFill>
                <a:srgbClr val="20262E"/>
              </a:solidFill>
              <a:latin typeface="微软雅黑" pitchFamily="34" charset="0"/>
              <a:ea typeface="微软雅黑" pitchFamily="34" charset="-122"/>
              <a:cs typeface="微软雅黑" pitchFamily="34" charset="-120"/>
            </a:endParaRPr>
          </a:p>
          <a:p>
            <a:pPr algn="l">
              <a:lnSpc>
                <a:spcPct val="122000"/>
              </a:lnSpc>
              <a:spcAft>
                <a:spcPts val="0"/>
              </a:spcAft>
            </a:pPr>
            <a:r>
              <a:rPr lang="en-US" altLang="zh-CN" sz="1600" b="0" dirty="0">
                <a:solidFill>
                  <a:srgbClr val="3A424D"/>
                </a:solidFill>
                <a:latin typeface="微软雅黑" pitchFamily="34" charset="0"/>
                <a:ea typeface="微软雅黑" pitchFamily="34" charset="-122"/>
                <a:cs typeface="微软雅黑" pitchFamily="34" charset="-120"/>
              </a:rPr>
              <a:t>CLI</a:t>
            </a:r>
            <a:r>
              <a:rPr lang="zh-CN" altLang="en-US" sz="1600" b="0" dirty="0">
                <a:solidFill>
                  <a:srgbClr val="3A424D"/>
                </a:solidFill>
                <a:latin typeface="微软雅黑" pitchFamily="34" charset="0"/>
                <a:ea typeface="微软雅黑" pitchFamily="34" charset="-122"/>
                <a:cs typeface="微软雅黑" pitchFamily="34" charset="-120"/>
              </a:rPr>
              <a:t>命令更高效、更精准，适合批量化文件操作和信息获取；</a:t>
            </a:r>
            <a:r>
              <a:rPr lang="en-US" altLang="zh-CN" sz="1600" b="0" dirty="0">
                <a:solidFill>
                  <a:srgbClr val="3A424D"/>
                </a:solidFill>
                <a:latin typeface="微软雅黑" pitchFamily="34" charset="0"/>
                <a:ea typeface="微软雅黑" pitchFamily="34" charset="-122"/>
                <a:cs typeface="微软雅黑" pitchFamily="34" charset="-120"/>
              </a:rPr>
              <a:t>GUI</a:t>
            </a:r>
            <a:r>
              <a:rPr lang="zh-CN" altLang="en-US" sz="1600" b="0" dirty="0">
                <a:solidFill>
                  <a:srgbClr val="3A424D"/>
                </a:solidFill>
                <a:latin typeface="微软雅黑" pitchFamily="34" charset="0"/>
                <a:ea typeface="微软雅黑" pitchFamily="34" charset="-122"/>
                <a:cs typeface="微软雅黑" pitchFamily="34" charset="-120"/>
              </a:rPr>
              <a:t>任务更泛化。但本质上</a:t>
            </a:r>
            <a:r>
              <a:rPr lang="en-US" altLang="zh-CN" sz="1600" b="0" dirty="0">
                <a:solidFill>
                  <a:srgbClr val="3A424D"/>
                </a:solidFill>
                <a:latin typeface="微软雅黑" pitchFamily="34" charset="0"/>
                <a:ea typeface="微软雅黑" pitchFamily="34" charset="-122"/>
                <a:cs typeface="微软雅黑" pitchFamily="34" charset="-120"/>
              </a:rPr>
              <a:t>GUI</a:t>
            </a:r>
            <a:r>
              <a:rPr lang="zh-CN" altLang="en-US" sz="1600" b="0" dirty="0">
                <a:solidFill>
                  <a:srgbClr val="3A424D"/>
                </a:solidFill>
                <a:latin typeface="微软雅黑" pitchFamily="34" charset="0"/>
                <a:ea typeface="微软雅黑" pitchFamily="34" charset="-122"/>
                <a:cs typeface="微软雅黑" pitchFamily="34" charset="-120"/>
              </a:rPr>
              <a:t>是服务人类操作的，而</a:t>
            </a:r>
            <a:r>
              <a:rPr lang="en-US" altLang="zh-CN" sz="1600" b="0" dirty="0">
                <a:solidFill>
                  <a:srgbClr val="3A424D"/>
                </a:solidFill>
                <a:latin typeface="微软雅黑" pitchFamily="34" charset="0"/>
                <a:ea typeface="微软雅黑" pitchFamily="34" charset="-122"/>
                <a:cs typeface="微软雅黑" pitchFamily="34" charset="-120"/>
              </a:rPr>
              <a:t>CLI</a:t>
            </a:r>
            <a:r>
              <a:rPr lang="zh-CN" altLang="en-US" sz="1600" b="0" dirty="0">
                <a:solidFill>
                  <a:srgbClr val="3A424D"/>
                </a:solidFill>
                <a:latin typeface="微软雅黑" pitchFamily="34" charset="0"/>
                <a:ea typeface="微软雅黑" pitchFamily="34" charset="-122"/>
                <a:cs typeface="微软雅黑" pitchFamily="34" charset="-120"/>
              </a:rPr>
              <a:t>才是更适配大模型的</a:t>
            </a:r>
            <a:r>
              <a:rPr lang="en-US" altLang="zh-CN" sz="1600" b="0" dirty="0">
                <a:solidFill>
                  <a:srgbClr val="3A424D"/>
                </a:solidFill>
                <a:latin typeface="微软雅黑" pitchFamily="34" charset="0"/>
                <a:ea typeface="微软雅黑" pitchFamily="34" charset="-122"/>
                <a:cs typeface="微软雅黑" pitchFamily="34" charset="-120"/>
              </a:rPr>
              <a:t>coding</a:t>
            </a:r>
            <a:r>
              <a:rPr lang="zh-CN" altLang="en-US" sz="1600" b="0" dirty="0">
                <a:solidFill>
                  <a:srgbClr val="3A424D"/>
                </a:solidFill>
                <a:latin typeface="微软雅黑" pitchFamily="34" charset="0"/>
                <a:ea typeface="微软雅黑" pitchFamily="34" charset="-122"/>
                <a:cs typeface="微软雅黑" pitchFamily="34" charset="-120"/>
              </a:rPr>
              <a:t>操作。所以未来手机等终端</a:t>
            </a:r>
            <a:r>
              <a:rPr lang="en-US" altLang="zh-CN" sz="1600" b="0" dirty="0">
                <a:solidFill>
                  <a:srgbClr val="3A424D"/>
                </a:solidFill>
                <a:latin typeface="微软雅黑" pitchFamily="34" charset="0"/>
                <a:ea typeface="微软雅黑" pitchFamily="34" charset="-122"/>
                <a:cs typeface="微软雅黑" pitchFamily="34" charset="-120"/>
              </a:rPr>
              <a:t>UI</a:t>
            </a:r>
            <a:r>
              <a:rPr lang="zh-CN" altLang="en-US" sz="1600" b="0" dirty="0">
                <a:solidFill>
                  <a:srgbClr val="3A424D"/>
                </a:solidFill>
                <a:latin typeface="微软雅黑" pitchFamily="34" charset="0"/>
                <a:ea typeface="微软雅黑" pitchFamily="34" charset="-122"/>
                <a:cs typeface="微软雅黑" pitchFamily="34" charset="-120"/>
              </a:rPr>
              <a:t>界面可能会发生一次革命性变革，从面向</a:t>
            </a:r>
            <a:r>
              <a:rPr lang="en-US" altLang="zh-CN" sz="1600" b="0" dirty="0">
                <a:solidFill>
                  <a:srgbClr val="3A424D"/>
                </a:solidFill>
                <a:latin typeface="微软雅黑" pitchFamily="34" charset="0"/>
                <a:ea typeface="微软雅黑" pitchFamily="34" charset="-122"/>
                <a:cs typeface="微软雅黑" pitchFamily="34" charset="-120"/>
              </a:rPr>
              <a:t>GUI</a:t>
            </a:r>
            <a:r>
              <a:rPr lang="zh-CN" altLang="en-US" sz="1600" b="0" dirty="0">
                <a:solidFill>
                  <a:srgbClr val="3A424D"/>
                </a:solidFill>
                <a:latin typeface="微软雅黑" pitchFamily="34" charset="0"/>
                <a:ea typeface="微软雅黑" pitchFamily="34" charset="-122"/>
                <a:cs typeface="微软雅黑" pitchFamily="34" charset="-120"/>
              </a:rPr>
              <a:t>转向面向</a:t>
            </a:r>
            <a:r>
              <a:rPr lang="en-US" altLang="zh-CN" sz="1600" b="0" dirty="0">
                <a:solidFill>
                  <a:srgbClr val="3A424D"/>
                </a:solidFill>
                <a:latin typeface="微软雅黑" pitchFamily="34" charset="0"/>
                <a:ea typeface="微软雅黑" pitchFamily="34" charset="-122"/>
                <a:cs typeface="微软雅黑" pitchFamily="34" charset="-120"/>
              </a:rPr>
              <a:t>Functional</a:t>
            </a:r>
            <a:r>
              <a:rPr lang="zh-CN" altLang="en-US" sz="1600" b="0" dirty="0">
                <a:solidFill>
                  <a:srgbClr val="3A424D"/>
                </a:solidFill>
                <a:latin typeface="微软雅黑" pitchFamily="34" charset="0"/>
                <a:ea typeface="微软雅黑" pitchFamily="34" charset="-122"/>
                <a:cs typeface="微软雅黑" pitchFamily="34" charset="-120"/>
              </a:rPr>
              <a:t>，可以用</a:t>
            </a:r>
            <a:r>
              <a:rPr lang="en-US" altLang="zh-CN" sz="1600" b="0" dirty="0" err="1">
                <a:solidFill>
                  <a:srgbClr val="3A424D"/>
                </a:solidFill>
                <a:latin typeface="微软雅黑" pitchFamily="34" charset="0"/>
                <a:ea typeface="微软雅黑" pitchFamily="34" charset="-122"/>
                <a:cs typeface="微软雅黑" pitchFamily="34" charset="-120"/>
              </a:rPr>
              <a:t>hybird</a:t>
            </a:r>
            <a:r>
              <a:rPr lang="zh-CN" altLang="en-US" sz="1600" dirty="0">
                <a:solidFill>
                  <a:srgbClr val="3A424D"/>
                </a:solidFill>
                <a:latin typeface="微软雅黑" pitchFamily="34" charset="0"/>
                <a:ea typeface="微软雅黑" pitchFamily="34" charset="-122"/>
                <a:cs typeface="微软雅黑" pitchFamily="34" charset="-120"/>
              </a:rPr>
              <a:t>来链接这两者</a:t>
            </a:r>
            <a:endParaRPr sz="1600" b="0" dirty="0">
              <a:solidFill>
                <a:srgbClr val="3A424D"/>
              </a:solidFill>
              <a:latin typeface="微软雅黑" pitchFamily="34" charset="0"/>
              <a:ea typeface="微软雅黑" pitchFamily="34" charset="-122"/>
              <a:cs typeface="微软雅黑" pitchFamily="34" charset="-120"/>
            </a:endParaRPr>
          </a:p>
        </p:txBody>
      </p:sp>
      <p:pic>
        <p:nvPicPr>
          <p:cNvPr id="20" name="图片 19">
            <a:extLst>
              <a:ext uri="{FF2B5EF4-FFF2-40B4-BE49-F238E27FC236}">
                <a16:creationId xmlns:a16="http://schemas.microsoft.com/office/drawing/2014/main" id="{F1B25D00-CE67-BFB4-2F0D-9DECE01D4609}"/>
              </a:ext>
            </a:extLst>
          </p:cNvPr>
          <p:cNvPicPr>
            <a:picLocks noChangeAspect="1"/>
          </p:cNvPicPr>
          <p:nvPr/>
        </p:nvPicPr>
        <p:blipFill>
          <a:blip r:embed="rId3"/>
          <a:stretch>
            <a:fillRect/>
          </a:stretch>
        </p:blipFill>
        <p:spPr>
          <a:xfrm>
            <a:off x="2209800" y="2556252"/>
            <a:ext cx="7772400" cy="1745496"/>
          </a:xfrm>
          <a:prstGeom prst="rect">
            <a:avLst/>
          </a:prstGeom>
        </p:spPr>
      </p:pic>
    </p:spTree>
    <p:extLst>
      <p:ext uri="{BB962C8B-B14F-4D97-AF65-F5344CB8AC3E}">
        <p14:creationId xmlns:p14="http://schemas.microsoft.com/office/powerpoint/2010/main" val="37450494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68C20DF1-0EDC-7861-602B-D58D82227F3C}"/>
              </a:ext>
            </a:extLst>
          </p:cNvPr>
          <p:cNvPicPr>
            <a:picLocks noChangeAspect="1"/>
          </p:cNvPicPr>
          <p:nvPr/>
        </p:nvPicPr>
        <p:blipFill>
          <a:blip r:embed="rId2"/>
          <a:stretch>
            <a:fillRect/>
          </a:stretch>
        </p:blipFill>
        <p:spPr>
          <a:xfrm>
            <a:off x="949137" y="0"/>
            <a:ext cx="10293725" cy="6766505"/>
          </a:xfrm>
          <a:prstGeom prst="rect">
            <a:avLst/>
          </a:prstGeom>
        </p:spPr>
      </p:pic>
    </p:spTree>
    <p:extLst>
      <p:ext uri="{BB962C8B-B14F-4D97-AF65-F5344CB8AC3E}">
        <p14:creationId xmlns:p14="http://schemas.microsoft.com/office/powerpoint/2010/main" val="17879491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781</TotalTime>
  <Words>2811</Words>
  <Application>Microsoft Macintosh PowerPoint</Application>
  <PresentationFormat>宽屏</PresentationFormat>
  <Paragraphs>407</Paragraphs>
  <Slides>32</Slides>
  <Notes>4</Notes>
  <HiddenSlides>0</HiddenSlides>
  <MMClips>1</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32</vt:i4>
      </vt:variant>
    </vt:vector>
  </HeadingPairs>
  <TitlesOfParts>
    <vt:vector size="38" baseType="lpstr">
      <vt:lpstr>等线</vt:lpstr>
      <vt:lpstr>微软雅黑</vt:lpstr>
      <vt:lpstr>微软雅黑</vt:lpstr>
      <vt:lpstr>Arial</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zihua</cp:lastModifiedBy>
  <cp:revision>11</cp:revision>
  <dcterms:created xsi:type="dcterms:W3CDTF">2013-01-27T09:14:16Z</dcterms:created>
  <dcterms:modified xsi:type="dcterms:W3CDTF">2026-09-02T12:54:42Z</dcterms:modified>
  <cp:category/>
</cp:coreProperties>
</file>